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89" r:id="rId4"/>
    <p:sldId id="260" r:id="rId5"/>
    <p:sldId id="269" r:id="rId6"/>
    <p:sldId id="335" r:id="rId7"/>
    <p:sldId id="336" r:id="rId8"/>
    <p:sldId id="290" r:id="rId9"/>
    <p:sldId id="261" r:id="rId10"/>
    <p:sldId id="291" r:id="rId11"/>
    <p:sldId id="292" r:id="rId12"/>
    <p:sldId id="294" r:id="rId13"/>
    <p:sldId id="295" r:id="rId14"/>
    <p:sldId id="299" r:id="rId15"/>
    <p:sldId id="296" r:id="rId16"/>
    <p:sldId id="297" r:id="rId17"/>
    <p:sldId id="298" r:id="rId18"/>
    <p:sldId id="262" r:id="rId19"/>
    <p:sldId id="300" r:id="rId20"/>
    <p:sldId id="301" r:id="rId21"/>
    <p:sldId id="303" r:id="rId22"/>
    <p:sldId id="304" r:id="rId23"/>
    <p:sldId id="337" r:id="rId24"/>
    <p:sldId id="338" r:id="rId25"/>
    <p:sldId id="339" r:id="rId26"/>
    <p:sldId id="272" r:id="rId27"/>
    <p:sldId id="302" r:id="rId28"/>
    <p:sldId id="263" r:id="rId29"/>
    <p:sldId id="305" r:id="rId30"/>
    <p:sldId id="273" r:id="rId31"/>
    <p:sldId id="306" r:id="rId32"/>
    <p:sldId id="274" r:id="rId33"/>
    <p:sldId id="275" r:id="rId34"/>
    <p:sldId id="276" r:id="rId35"/>
    <p:sldId id="307" r:id="rId36"/>
    <p:sldId id="277" r:id="rId37"/>
    <p:sldId id="308" r:id="rId38"/>
    <p:sldId id="278" r:id="rId39"/>
    <p:sldId id="332" r:id="rId40"/>
    <p:sldId id="309" r:id="rId41"/>
    <p:sldId id="310" r:id="rId42"/>
    <p:sldId id="340" r:id="rId43"/>
    <p:sldId id="311" r:id="rId44"/>
    <p:sldId id="264" r:id="rId45"/>
    <p:sldId id="312" r:id="rId46"/>
    <p:sldId id="313" r:id="rId47"/>
    <p:sldId id="314" r:id="rId48"/>
    <p:sldId id="315" r:id="rId49"/>
    <p:sldId id="316" r:id="rId50"/>
    <p:sldId id="317" r:id="rId51"/>
    <p:sldId id="265" r:id="rId52"/>
    <p:sldId id="318" r:id="rId53"/>
    <p:sldId id="319" r:id="rId54"/>
    <p:sldId id="320" r:id="rId55"/>
    <p:sldId id="321" r:id="rId56"/>
    <p:sldId id="341" r:id="rId57"/>
    <p:sldId id="322" r:id="rId58"/>
    <p:sldId id="266" r:id="rId59"/>
    <p:sldId id="327" r:id="rId60"/>
    <p:sldId id="279" r:id="rId61"/>
    <p:sldId id="323" r:id="rId62"/>
    <p:sldId id="280" r:id="rId63"/>
    <p:sldId id="281" r:id="rId64"/>
    <p:sldId id="334" r:id="rId65"/>
    <p:sldId id="282" r:id="rId66"/>
    <p:sldId id="333" r:id="rId67"/>
    <p:sldId id="283" r:id="rId68"/>
    <p:sldId id="284" r:id="rId69"/>
    <p:sldId id="329" r:id="rId70"/>
    <p:sldId id="267" r:id="rId71"/>
    <p:sldId id="288" r:id="rId72"/>
    <p:sldId id="285" r:id="rId73"/>
    <p:sldId id="286" r:id="rId74"/>
    <p:sldId id="268" r:id="rId75"/>
    <p:sldId id="287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8" autoAdjust="0"/>
    <p:restoredTop sz="94660"/>
  </p:normalViewPr>
  <p:slideViewPr>
    <p:cSldViewPr snapToGrid="0">
      <p:cViewPr varScale="1">
        <p:scale>
          <a:sx n="97" d="100"/>
          <a:sy n="97" d="100"/>
        </p:scale>
        <p:origin x="13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106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344831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02038"/>
            <a:ext cx="344831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819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099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4ACBD7A-F1CC-4AB2-9807-3AD00CE423E5}" type="datetimeFigureOut">
              <a:rPr lang="en-US" smtClean="0"/>
              <a:t>10/28/18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43473"/>
            <a:ext cx="2057400" cy="365125"/>
          </a:xfrm>
          <a:prstGeom prst="rect">
            <a:avLst/>
          </a:prstGeom>
        </p:spPr>
        <p:txBody>
          <a:bodyPr/>
          <a:lstStyle/>
          <a:p>
            <a:fld id="{879FFDD2-B407-4FBC-A040-714E5248F7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91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4ACBD7A-F1CC-4AB2-9807-3AD00CE423E5}" type="datetimeFigureOut">
              <a:rPr lang="en-US" smtClean="0"/>
              <a:t>10/28/18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43473"/>
            <a:ext cx="2057400" cy="365125"/>
          </a:xfrm>
          <a:prstGeom prst="rect">
            <a:avLst/>
          </a:prstGeom>
        </p:spPr>
        <p:txBody>
          <a:bodyPr/>
          <a:lstStyle/>
          <a:p>
            <a:fld id="{879FFDD2-B407-4FBC-A040-714E5248F7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02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4ACBD7A-F1CC-4AB2-9807-3AD00CE423E5}" type="datetimeFigureOut">
              <a:rPr lang="en-US" smtClean="0"/>
              <a:t>10/28/18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43473"/>
            <a:ext cx="2057400" cy="365125"/>
          </a:xfrm>
          <a:prstGeom prst="rect">
            <a:avLst/>
          </a:prstGeom>
        </p:spPr>
        <p:txBody>
          <a:bodyPr/>
          <a:lstStyle/>
          <a:p>
            <a:fld id="{879FFDD2-B407-4FBC-A040-714E5248F7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244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4ACBD7A-F1CC-4AB2-9807-3AD00CE423E5}" type="datetimeFigureOut">
              <a:rPr lang="en-US" smtClean="0"/>
              <a:t>10/28/18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43473"/>
            <a:ext cx="2057400" cy="365125"/>
          </a:xfrm>
          <a:prstGeom prst="rect">
            <a:avLst/>
          </a:prstGeom>
        </p:spPr>
        <p:txBody>
          <a:bodyPr/>
          <a:lstStyle/>
          <a:p>
            <a:fld id="{879FFDD2-B407-4FBC-A040-714E5248F7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29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4ACBD7A-F1CC-4AB2-9807-3AD00CE423E5}" type="datetimeFigureOut">
              <a:rPr lang="en-US" smtClean="0"/>
              <a:t>10/28/18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43473"/>
            <a:ext cx="2057400" cy="365125"/>
          </a:xfrm>
          <a:prstGeom prst="rect">
            <a:avLst/>
          </a:prstGeom>
        </p:spPr>
        <p:txBody>
          <a:bodyPr/>
          <a:lstStyle/>
          <a:p>
            <a:fld id="{879FFDD2-B407-4FBC-A040-714E5248F7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563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4ACBD7A-F1CC-4AB2-9807-3AD00CE423E5}" type="datetimeFigureOut">
              <a:rPr lang="en-US" smtClean="0"/>
              <a:t>10/28/18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43473"/>
            <a:ext cx="2057400" cy="365125"/>
          </a:xfrm>
          <a:prstGeom prst="rect">
            <a:avLst/>
          </a:prstGeom>
        </p:spPr>
        <p:txBody>
          <a:bodyPr/>
          <a:lstStyle/>
          <a:p>
            <a:fld id="{879FFDD2-B407-4FBC-A040-714E5248F7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30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4ACBD7A-F1CC-4AB2-9807-3AD00CE423E5}" type="datetimeFigureOut">
              <a:rPr lang="en-US" smtClean="0"/>
              <a:t>10/28/18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43473"/>
            <a:ext cx="2057400" cy="365125"/>
          </a:xfrm>
          <a:prstGeom prst="rect">
            <a:avLst/>
          </a:prstGeom>
        </p:spPr>
        <p:txBody>
          <a:bodyPr/>
          <a:lstStyle/>
          <a:p>
            <a:fld id="{879FFDD2-B407-4FBC-A040-714E5248F7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08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4ACBD7A-F1CC-4AB2-9807-3AD00CE423E5}" type="datetimeFigureOut">
              <a:rPr lang="en-US" smtClean="0"/>
              <a:t>10/28/18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43473"/>
            <a:ext cx="2057400" cy="365125"/>
          </a:xfrm>
          <a:prstGeom prst="rect">
            <a:avLst/>
          </a:prstGeom>
        </p:spPr>
        <p:txBody>
          <a:bodyPr/>
          <a:lstStyle/>
          <a:p>
            <a:fld id="{879FFDD2-B407-4FBC-A040-714E5248F7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584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4ACBD7A-F1CC-4AB2-9807-3AD00CE423E5}" type="datetimeFigureOut">
              <a:rPr lang="en-US" smtClean="0"/>
              <a:t>10/28/18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43473"/>
            <a:ext cx="2057400" cy="365125"/>
          </a:xfrm>
          <a:prstGeom prst="rect">
            <a:avLst/>
          </a:prstGeom>
        </p:spPr>
        <p:txBody>
          <a:bodyPr/>
          <a:lstStyle/>
          <a:p>
            <a:fld id="{879FFDD2-B407-4FBC-A040-714E5248F7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003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3518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Chapter 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Diarrheal, Respiratory, and Other Common Infections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013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Infectious Diseases and Global Health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9.1</a:t>
            </a:r>
          </a:p>
        </p:txBody>
      </p:sp>
    </p:spTree>
    <p:extLst>
      <p:ext uri="{BB962C8B-B14F-4D97-AF65-F5344CB8AC3E}">
        <p14:creationId xmlns:p14="http://schemas.microsoft.com/office/powerpoint/2010/main" val="2733649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364974"/>
          </a:xfrm>
        </p:spPr>
        <p:txBody>
          <a:bodyPr/>
          <a:lstStyle/>
          <a:p>
            <a:r>
              <a:rPr lang="en-US" dirty="0"/>
              <a:t>Infectious Disease Burden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026" y="1497496"/>
            <a:ext cx="8984974" cy="4679467"/>
          </a:xfrm>
        </p:spPr>
        <p:txBody>
          <a:bodyPr>
            <a:normAutofit/>
          </a:bodyPr>
          <a:lstStyle/>
          <a:p>
            <a:r>
              <a:rPr lang="en-US" dirty="0"/>
              <a:t>Infectious diseases remain responsible for a large proportion of deaths in most low-income countries. </a:t>
            </a:r>
          </a:p>
          <a:p>
            <a:r>
              <a:rPr lang="en-US" dirty="0"/>
              <a:t>The vast majority of these infections and deaths are preventable with low-cost interventions.</a:t>
            </a:r>
          </a:p>
          <a:p>
            <a:r>
              <a:rPr lang="en-US" dirty="0"/>
              <a:t>Infectious diseases kill millions of children each year, and reducing child mortality is a global health priority.</a:t>
            </a:r>
          </a:p>
          <a:p>
            <a:pPr lvl="1"/>
            <a:r>
              <a:rPr lang="en-US" dirty="0"/>
              <a:t>MDG 4: Reduce the mortality rate among children less than 5 years old by two-thirds between 2000 and 2015.</a:t>
            </a:r>
          </a:p>
          <a:p>
            <a:pPr lvl="1"/>
            <a:r>
              <a:rPr lang="en-US" dirty="0"/>
              <a:t>SDG 3.2: End preventable deaths of young children by 2030.</a:t>
            </a:r>
          </a:p>
        </p:txBody>
      </p:sp>
    </p:spTree>
    <p:extLst>
      <p:ext uri="{BB962C8B-B14F-4D97-AF65-F5344CB8AC3E}">
        <p14:creationId xmlns:p14="http://schemas.microsoft.com/office/powerpoint/2010/main" val="1573665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8B814A-16C6-BC43-AFC1-DC49B5EB5C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250" y="1631970"/>
            <a:ext cx="3062559" cy="3264486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3F5D2B-FF64-AB45-BFB2-C9D0F44EEA57}"/>
              </a:ext>
            </a:extLst>
          </p:cNvPr>
          <p:cNvSpPr/>
          <p:nvPr/>
        </p:nvSpPr>
        <p:spPr>
          <a:xfrm>
            <a:off x="2319453" y="501269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Infectious diseases cause a large proportion of deaths in lower-income countries.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6F688A-7231-CA4B-9725-EF8CD57ED678}"/>
              </a:ext>
            </a:extLst>
          </p:cNvPr>
          <p:cNvSpPr txBox="1"/>
          <p:nvPr/>
        </p:nvSpPr>
        <p:spPr>
          <a:xfrm rot="5400000">
            <a:off x="4861930" y="2886078"/>
            <a:ext cx="32337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GBD Mortality and Causes of Death Collaborators. Global, regional, and national life expectancy, all-cause mortality, and cause-specific mortality for 249 causes of death, 1980–2015: A systematic analysis for the Global Burden of Disease Study 2015. Lancet. 2016; 388:1459-544.</a:t>
            </a:r>
          </a:p>
        </p:txBody>
      </p:sp>
    </p:spTree>
    <p:extLst>
      <p:ext uri="{BB962C8B-B14F-4D97-AF65-F5344CB8AC3E}">
        <p14:creationId xmlns:p14="http://schemas.microsoft.com/office/powerpoint/2010/main" val="1270753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9-2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CF1BFB-0E8D-DD4D-8E60-CD935393BF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048" y="1713900"/>
            <a:ext cx="4051300" cy="28575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EE741E-6623-994A-8C0E-B4BBFB235491}"/>
              </a:ext>
            </a:extLst>
          </p:cNvPr>
          <p:cNvSpPr/>
          <p:nvPr/>
        </p:nvSpPr>
        <p:spPr>
          <a:xfrm>
            <a:off x="2330605" y="466700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The percentage of deaths that are attributable to infectious diseases peaks in childhood.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95B8BB-6E19-5F46-A976-BA36CDDD8ACF}"/>
              </a:ext>
            </a:extLst>
          </p:cNvPr>
          <p:cNvSpPr txBox="1"/>
          <p:nvPr/>
        </p:nvSpPr>
        <p:spPr>
          <a:xfrm rot="5400000">
            <a:off x="5541078" y="2666254"/>
            <a:ext cx="2955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GBD Mortality and Causes of Death Collaborators. Global, regional, and national life expectancy, all-cause mortality, and cause-specific mortality for 249 causes of death, 1980–2015: A systematic analysis for the Global Burden of Disease Study 2015. Lancet. 2016; 388:1459-544.</a:t>
            </a:r>
          </a:p>
        </p:txBody>
      </p:sp>
    </p:spTree>
    <p:extLst>
      <p:ext uri="{BB962C8B-B14F-4D97-AF65-F5344CB8AC3E}">
        <p14:creationId xmlns:p14="http://schemas.microsoft.com/office/powerpoint/2010/main" val="1852692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9-3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E9BB27-D56F-374D-962E-9AFD6A7772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116" y="1642500"/>
            <a:ext cx="3157736" cy="2896045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A3EA0E-AEAE-A045-BEDB-F92068ECE308}"/>
              </a:ext>
            </a:extLst>
          </p:cNvPr>
          <p:cNvSpPr/>
          <p:nvPr/>
        </p:nvSpPr>
        <p:spPr>
          <a:xfrm>
            <a:off x="2698595" y="4600098"/>
            <a:ext cx="39586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More than 3 million children died from infectious diseases in 2015.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CAC60C-ABA1-D247-997F-6963D18F8745}"/>
              </a:ext>
            </a:extLst>
          </p:cNvPr>
          <p:cNvSpPr txBox="1"/>
          <p:nvPr/>
        </p:nvSpPr>
        <p:spPr>
          <a:xfrm rot="5400000">
            <a:off x="5134057" y="2604924"/>
            <a:ext cx="2943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GBD Mortality and Causes of Death Collaborators. Global, regional, and national life expectancy, all-cause mortality, and cause-specific mortality for 249 causes of death, 1980–2015: A systematic analysis for the Global Burden of Disease Study 2015. Lancet. 2016; 388:1459-544.</a:t>
            </a:r>
          </a:p>
        </p:txBody>
      </p:sp>
    </p:spTree>
    <p:extLst>
      <p:ext uri="{BB962C8B-B14F-4D97-AF65-F5344CB8AC3E}">
        <p14:creationId xmlns:p14="http://schemas.microsoft.com/office/powerpoint/2010/main" val="4161668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9-4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4C59FE-1470-F944-AF30-87A286F4B1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795" y="1530679"/>
            <a:ext cx="2986049" cy="363519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853790-686B-1C45-B0B5-5481D7F34561}"/>
              </a:ext>
            </a:extLst>
          </p:cNvPr>
          <p:cNvSpPr/>
          <p:nvPr/>
        </p:nvSpPr>
        <p:spPr>
          <a:xfrm>
            <a:off x="2397512" y="5219881"/>
            <a:ext cx="47169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Almost all infectious disease deaths among children (ages 0-14 years) occur in lower-income countries.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06D229-5DC3-5743-9047-21FD3D30B30E}"/>
              </a:ext>
            </a:extLst>
          </p:cNvPr>
          <p:cNvSpPr txBox="1"/>
          <p:nvPr/>
        </p:nvSpPr>
        <p:spPr>
          <a:xfrm rot="5400000">
            <a:off x="4917686" y="2674206"/>
            <a:ext cx="32337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GBD Mortality and Causes of Death Collaborators. Global, regional, and national life expectancy, all-cause mortality, and cause-specific mortality for 249 causes of death, 1980–2015: A systematic analysis for the Global Burden of Disease Study 2015. Lancet. 2016; 388:1459-544.</a:t>
            </a:r>
          </a:p>
        </p:txBody>
      </p:sp>
    </p:spTree>
    <p:extLst>
      <p:ext uri="{BB962C8B-B14F-4D97-AF65-F5344CB8AC3E}">
        <p14:creationId xmlns:p14="http://schemas.microsoft.com/office/powerpoint/2010/main" val="1719230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Infectious Disease Threat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Infectious diseases can kill or disable people of all ages, all socioeconomic levels, and all geographies.</a:t>
            </a:r>
          </a:p>
          <a:p>
            <a:r>
              <a:rPr lang="en-US" dirty="0"/>
              <a:t>One country alone cannot stop a pandemic; infectious disease control requires international cooperation.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772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Diarrheal Diseases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9.2</a:t>
            </a:r>
          </a:p>
        </p:txBody>
      </p:sp>
    </p:spTree>
    <p:extLst>
      <p:ext uri="{BB962C8B-B14F-4D97-AF65-F5344CB8AC3E}">
        <p14:creationId xmlns:p14="http://schemas.microsoft.com/office/powerpoint/2010/main" val="1586861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Diarrheal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Diarrhea</a:t>
            </a:r>
            <a:r>
              <a:rPr lang="en-US" dirty="0"/>
              <a:t> = loose or liquid feces and an increased frequency of defecation.</a:t>
            </a:r>
          </a:p>
          <a:p>
            <a:r>
              <a:rPr lang="en-US" b="1" dirty="0"/>
              <a:t>Dehydration</a:t>
            </a:r>
            <a:r>
              <a:rPr lang="en-US" dirty="0"/>
              <a:t> = the excessive loss of water from the body, which can create electrolyte imbalances that cause organ failure and death.</a:t>
            </a:r>
          </a:p>
          <a:p>
            <a:r>
              <a:rPr lang="en-US" dirty="0"/>
              <a:t>Diarrhea can quickly cause dehydration and death in young children.</a:t>
            </a:r>
          </a:p>
        </p:txBody>
      </p:sp>
    </p:spTree>
    <p:extLst>
      <p:ext uri="{BB962C8B-B14F-4D97-AF65-F5344CB8AC3E}">
        <p14:creationId xmlns:p14="http://schemas.microsoft.com/office/powerpoint/2010/main" val="1173624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Diarrhea in Children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1.7 billion cases of diarrhea occur in under-5 children each year.</a:t>
            </a:r>
          </a:p>
          <a:p>
            <a:r>
              <a:rPr lang="en-US" dirty="0"/>
              <a:t>About 9% of the nearly 6 million children under 5 years old who died in 2015 succumbed to diarrhea (including nearly 16% of deaths in children 1 to 59 months old).</a:t>
            </a:r>
          </a:p>
          <a:p>
            <a:r>
              <a:rPr lang="en-US" dirty="0"/>
              <a:t>Diarrhea mortality rates are especially high among children who are undernourished.</a:t>
            </a:r>
          </a:p>
        </p:txBody>
      </p:sp>
    </p:spTree>
    <p:extLst>
      <p:ext uri="{BB962C8B-B14F-4D97-AF65-F5344CB8AC3E}">
        <p14:creationId xmlns:p14="http://schemas.microsoft.com/office/powerpoint/2010/main" val="1181121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Diarrheal Disease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most common diarrhea-causing pathogens include:</a:t>
            </a:r>
          </a:p>
          <a:p>
            <a:pPr lvl="1"/>
            <a:r>
              <a:rPr lang="en-US" dirty="0"/>
              <a:t>Viruses: rotaviruses, noroviruses, astroviruses, and adenoviruses</a:t>
            </a:r>
          </a:p>
          <a:p>
            <a:pPr lvl="1"/>
            <a:r>
              <a:rPr lang="en-US" dirty="0"/>
              <a:t>Bacteria: </a:t>
            </a:r>
            <a:r>
              <a:rPr lang="en-US" i="1" dirty="0"/>
              <a:t>Vibrio cholerae</a:t>
            </a:r>
            <a:r>
              <a:rPr lang="en-US" dirty="0"/>
              <a:t>, </a:t>
            </a:r>
            <a:r>
              <a:rPr lang="en-US" i="1" dirty="0"/>
              <a:t>Escherichia coli</a:t>
            </a:r>
            <a:r>
              <a:rPr lang="en-US" dirty="0"/>
              <a:t>, </a:t>
            </a:r>
            <a:r>
              <a:rPr lang="en-US" i="1" dirty="0"/>
              <a:t>Salmonella </a:t>
            </a:r>
            <a:r>
              <a:rPr lang="en-US" dirty="0"/>
              <a:t>species (including the ones that cause typhoid and paratyphoid), </a:t>
            </a:r>
            <a:r>
              <a:rPr lang="en-US" i="1" dirty="0"/>
              <a:t>Shigella</a:t>
            </a:r>
            <a:r>
              <a:rPr lang="en-US" dirty="0"/>
              <a:t>, </a:t>
            </a:r>
            <a:r>
              <a:rPr lang="en-US" i="1" dirty="0"/>
              <a:t>Campylobacter jejuni</a:t>
            </a:r>
            <a:r>
              <a:rPr lang="en-US" dirty="0"/>
              <a:t>, and </a:t>
            </a:r>
            <a:r>
              <a:rPr lang="en-US" i="1" dirty="0"/>
              <a:t>Aeromonas</a:t>
            </a:r>
          </a:p>
          <a:p>
            <a:pPr lvl="1"/>
            <a:r>
              <a:rPr lang="en-US" dirty="0"/>
              <a:t>Protozoa: </a:t>
            </a:r>
            <a:r>
              <a:rPr lang="en-US" i="1" dirty="0"/>
              <a:t>Entamoeba histolytica</a:t>
            </a:r>
            <a:r>
              <a:rPr lang="en-US" dirty="0"/>
              <a:t>, </a:t>
            </a:r>
            <a:r>
              <a:rPr lang="en-US" i="1" dirty="0"/>
              <a:t>Giardia</a:t>
            </a:r>
            <a:r>
              <a:rPr lang="en-US" dirty="0"/>
              <a:t>, and </a:t>
            </a:r>
            <a:r>
              <a:rPr lang="en-US" i="1" dirty="0"/>
              <a:t>Cryptosporidium</a:t>
            </a:r>
          </a:p>
          <a:p>
            <a:r>
              <a:rPr lang="en-US" b="1" dirty="0"/>
              <a:t>Enteric </a:t>
            </a:r>
            <a:r>
              <a:rPr lang="en-US" dirty="0"/>
              <a:t>infections = infections of the intestinal tract.</a:t>
            </a:r>
          </a:p>
        </p:txBody>
      </p:sp>
    </p:spTree>
    <p:extLst>
      <p:ext uri="{BB962C8B-B14F-4D97-AF65-F5344CB8AC3E}">
        <p14:creationId xmlns:p14="http://schemas.microsoft.com/office/powerpoint/2010/main" val="2303343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Viral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Rotavirus</a:t>
            </a:r>
            <a:r>
              <a:rPr lang="en-US" dirty="0"/>
              <a:t> = the most common cause of severe diarrhea in infants and young children.</a:t>
            </a:r>
          </a:p>
          <a:p>
            <a:r>
              <a:rPr lang="en-US" b="1" dirty="0"/>
              <a:t>Norovirus</a:t>
            </a:r>
            <a:r>
              <a:rPr lang="en-US" dirty="0"/>
              <a:t> = the most common cause of severe diarrhea in adults.</a:t>
            </a:r>
          </a:p>
        </p:txBody>
      </p:sp>
    </p:spTree>
    <p:extLst>
      <p:ext uri="{BB962C8B-B14F-4D97-AF65-F5344CB8AC3E}">
        <p14:creationId xmlns:p14="http://schemas.microsoft.com/office/powerpoint/2010/main" val="1592183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Bacterial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Cholera</a:t>
            </a:r>
            <a:r>
              <a:rPr lang="en-US" dirty="0"/>
              <a:t> = an infection with </a:t>
            </a:r>
            <a:r>
              <a:rPr lang="en-US" i="1" dirty="0"/>
              <a:t>Vibrio cholerae </a:t>
            </a:r>
            <a:r>
              <a:rPr lang="en-US" dirty="0"/>
              <a:t>bacteria that causes large volumes of severe watery diarrhea to be secreted into the small intestine.</a:t>
            </a:r>
          </a:p>
          <a:p>
            <a:r>
              <a:rPr lang="en-US" i="1" dirty="0"/>
              <a:t>E. coli </a:t>
            </a:r>
            <a:r>
              <a:rPr lang="en-US" dirty="0"/>
              <a:t>bacteria are very common; some strains are pathogenic and release toxins into the body.</a:t>
            </a:r>
          </a:p>
          <a:p>
            <a:pPr lvl="1"/>
            <a:r>
              <a:rPr lang="en-US" b="1" dirty="0"/>
              <a:t>Food intoxication</a:t>
            </a:r>
            <a:r>
              <a:rPr lang="en-US" dirty="0"/>
              <a:t> = illness caused when ingested bacteria produce toxins in the body.</a:t>
            </a:r>
          </a:p>
        </p:txBody>
      </p:sp>
    </p:spTree>
    <p:extLst>
      <p:ext uri="{BB962C8B-B14F-4D97-AF65-F5344CB8AC3E}">
        <p14:creationId xmlns:p14="http://schemas.microsoft.com/office/powerpoint/2010/main" val="3595550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dirty="0"/>
              <a:t>Bacterial Diseases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70" y="1524000"/>
            <a:ext cx="8719930" cy="4652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Campylobacteriosis = a disease of the small intestine usually acquired through undercooked poultry and meat products.</a:t>
            </a:r>
          </a:p>
          <a:p>
            <a:r>
              <a:rPr lang="en-US" b="1" dirty="0"/>
              <a:t>Typhoid</a:t>
            </a:r>
            <a:r>
              <a:rPr lang="en-US" dirty="0"/>
              <a:t> (</a:t>
            </a:r>
            <a:r>
              <a:rPr lang="en-US" i="1" dirty="0"/>
              <a:t>Salmonella </a:t>
            </a:r>
            <a:r>
              <a:rPr lang="en-US" dirty="0"/>
              <a:t>typhi) causes severe diarrhea and a high fever, and it can persist for a month and cause intestinal perforation.</a:t>
            </a:r>
          </a:p>
          <a:p>
            <a:pPr lvl="1"/>
            <a:r>
              <a:rPr lang="en-US" b="1" dirty="0"/>
              <a:t>Carrier</a:t>
            </a:r>
            <a:r>
              <a:rPr lang="en-US" dirty="0"/>
              <a:t> = a person with a persistent contagious infection who does not have symptoms of the disease but can pass the infectious agent on to others through their stool.</a:t>
            </a:r>
          </a:p>
          <a:p>
            <a:r>
              <a:rPr lang="en-US" b="1" dirty="0"/>
              <a:t>Dysentery </a:t>
            </a:r>
            <a:r>
              <a:rPr lang="en-US" dirty="0"/>
              <a:t>= bloody diarrhea, with the blood often mixed with mucus.</a:t>
            </a:r>
          </a:p>
        </p:txBody>
      </p:sp>
    </p:spTree>
    <p:extLst>
      <p:ext uri="{BB962C8B-B14F-4D97-AF65-F5344CB8AC3E}">
        <p14:creationId xmlns:p14="http://schemas.microsoft.com/office/powerpoint/2010/main" val="1269968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Parasitic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Cryptosporidiosis</a:t>
            </a:r>
            <a:r>
              <a:rPr lang="en-US" dirty="0"/>
              <a:t> = a waterborne protozoal disease that causes outbreaks in humans when drinking water supplies become contaminated.</a:t>
            </a:r>
          </a:p>
          <a:p>
            <a:r>
              <a:rPr lang="en-US" b="1" dirty="0"/>
              <a:t>Giardiasis</a:t>
            </a:r>
            <a:r>
              <a:rPr lang="en-US" dirty="0"/>
              <a:t> = a protozoan infection that can cause persistent diarrhea for several months or longer.</a:t>
            </a:r>
          </a:p>
        </p:txBody>
      </p:sp>
    </p:spTree>
    <p:extLst>
      <p:ext uri="{BB962C8B-B14F-4D97-AF65-F5344CB8AC3E}">
        <p14:creationId xmlns:p14="http://schemas.microsoft.com/office/powerpoint/2010/main" val="23702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Foodborne Diseases That Are Not Diarrheal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Brucellosis = caused by bacteria transmitted to humans through unpasteurized dairy products and contact with livestock; if untreated, the infection may cause chronic cyclic fevers.</a:t>
            </a:r>
          </a:p>
          <a:p>
            <a:r>
              <a:rPr lang="en-US" i="1" dirty="0"/>
              <a:t>Helicobacter pylori</a:t>
            </a:r>
            <a:r>
              <a:rPr lang="en-US" dirty="0"/>
              <a:t> = a bacterium associated with stomach ulcers.</a:t>
            </a:r>
          </a:p>
          <a:p>
            <a:r>
              <a:rPr lang="en-US" dirty="0"/>
              <a:t>Listeriosis = a foodborne bacterial infection that can cause miscarriages, stillbirths, and preterm delivery when pregnant women contract it.</a:t>
            </a:r>
          </a:p>
          <a:p>
            <a:r>
              <a:rPr lang="en-US" dirty="0"/>
              <a:t>Botulism = a rare disease that can cause paralysis and death when the toxin is ingested from improperly canned goods.</a:t>
            </a:r>
          </a:p>
        </p:txBody>
      </p:sp>
    </p:spTree>
    <p:extLst>
      <p:ext uri="{BB962C8B-B14F-4D97-AF65-F5344CB8AC3E}">
        <p14:creationId xmlns:p14="http://schemas.microsoft.com/office/powerpoint/2010/main" val="2523990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Diarrhea Interventions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9.3</a:t>
            </a:r>
          </a:p>
        </p:txBody>
      </p:sp>
    </p:spTree>
    <p:extLst>
      <p:ext uri="{BB962C8B-B14F-4D97-AF65-F5344CB8AC3E}">
        <p14:creationId xmlns:p14="http://schemas.microsoft.com/office/powerpoint/2010/main" val="1472374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Fecal-Oral Transmission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Fecal-oral transmission</a:t>
            </a:r>
            <a:r>
              <a:rPr lang="en-US" dirty="0"/>
              <a:t> = infectious agents spread when a person ingests products contaminated with fecal material from animals or humans.</a:t>
            </a:r>
          </a:p>
          <a:p>
            <a:r>
              <a:rPr lang="en-US" dirty="0"/>
              <a:t>“5 Fs”: fluids, fields, fingers, flies, and food.</a:t>
            </a:r>
          </a:p>
          <a:p>
            <a:r>
              <a:rPr lang="en-US" b="1" dirty="0"/>
              <a:t>Fomite </a:t>
            </a:r>
            <a:r>
              <a:rPr lang="en-US" dirty="0"/>
              <a:t>= an inanimate object or surface that has been contaminated with infectious agents.</a:t>
            </a:r>
          </a:p>
          <a:p>
            <a:r>
              <a:rPr lang="en-US" dirty="0"/>
              <a:t>Diarrhea prevention methods therefore include safe drinking water (fluids), access to toilets (fields), hand hygiene (fingers), insect control (flies), food safety (food), and surface disinfection (fomites).</a:t>
            </a:r>
          </a:p>
        </p:txBody>
      </p:sp>
    </p:spTree>
    <p:extLst>
      <p:ext uri="{BB962C8B-B14F-4D97-AF65-F5344CB8AC3E}">
        <p14:creationId xmlns:p14="http://schemas.microsoft.com/office/powerpoint/2010/main" val="1425795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Diarrhea 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Safe drinking water</a:t>
            </a:r>
          </a:p>
          <a:p>
            <a:r>
              <a:rPr lang="en-US" dirty="0"/>
              <a:t>Community-wide sanitation </a:t>
            </a:r>
          </a:p>
          <a:p>
            <a:r>
              <a:rPr lang="en-US" dirty="0"/>
              <a:t>Frequent handwashing with soap</a:t>
            </a:r>
          </a:p>
          <a:p>
            <a:r>
              <a:rPr lang="en-US" dirty="0"/>
              <a:t>Breastfeeding and nutrition promotion</a:t>
            </a:r>
          </a:p>
          <a:p>
            <a:r>
              <a:rPr lang="en-US" dirty="0"/>
              <a:t>Vitamin A and zinc supplementation</a:t>
            </a:r>
          </a:p>
          <a:p>
            <a:r>
              <a:rPr lang="en-US" dirty="0"/>
              <a:t>Vaccinations against rotavirus, measles, and (where available) cholera</a:t>
            </a:r>
          </a:p>
        </p:txBody>
      </p:sp>
    </p:spTree>
    <p:extLst>
      <p:ext uri="{BB962C8B-B14F-4D97-AF65-F5344CB8AC3E}">
        <p14:creationId xmlns:p14="http://schemas.microsoft.com/office/powerpoint/2010/main" val="211152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Diarrhea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Oral rehydration therapy (ORT)</a:t>
            </a:r>
            <a:r>
              <a:rPr lang="en-US" dirty="0"/>
              <a:t> = drinking enough water to prevent or treat the dehydration caused by diarrhea.</a:t>
            </a:r>
          </a:p>
          <a:p>
            <a:r>
              <a:rPr lang="en-US" b="1" dirty="0"/>
              <a:t>Oral rehydration salts/solution (ORS)</a:t>
            </a:r>
            <a:r>
              <a:rPr lang="en-US" dirty="0"/>
              <a:t> = a mixture of sugar, salt, and clean drinking water that replaces lost fluids and restores the balance of electrolytes in the blood.</a:t>
            </a:r>
          </a:p>
          <a:p>
            <a:r>
              <a:rPr lang="en-US" b="1" dirty="0"/>
              <a:t>Continued feeding</a:t>
            </a:r>
            <a:r>
              <a:rPr lang="en-US" dirty="0"/>
              <a:t> = the process of encouraging children with diarrhea to eat the same foods that they normally consume and continuing to breastfeed infants and young children as usual during their illness.</a:t>
            </a:r>
          </a:p>
        </p:txBody>
      </p:sp>
    </p:spTree>
    <p:extLst>
      <p:ext uri="{BB962C8B-B14F-4D97-AF65-F5344CB8AC3E}">
        <p14:creationId xmlns:p14="http://schemas.microsoft.com/office/powerpoint/2010/main" val="2716004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Diarrhea Mortality 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Educating parents and communities about ORS and continued feeding</a:t>
            </a:r>
          </a:p>
          <a:p>
            <a:r>
              <a:rPr lang="en-US" dirty="0"/>
              <a:t>Providing zinc treatment, probiotics, and antibiotics for diarrhea (when appropriate)</a:t>
            </a:r>
          </a:p>
          <a:p>
            <a:r>
              <a:rPr lang="en-US" dirty="0"/>
              <a:t>Encouraging recovering children to eat more food than normal to regain lost weight and lost nutrients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610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Action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mortality rate from diarrhea among children less than 5 years old decreased by more than 60% between 2000 and 2015, from 9.5 per 1000 live births to 3.8 per 1000 live births.</a:t>
            </a:r>
          </a:p>
          <a:p>
            <a:r>
              <a:rPr lang="en-US" dirty="0"/>
              <a:t>The number of deaths of children less than 5 years old from diarrhea decreased from about 1.2 million in 2000 to 525,000 in 2015. </a:t>
            </a:r>
          </a:p>
          <a:p>
            <a:r>
              <a:rPr lang="en-US" dirty="0"/>
              <a:t>The Global Action Plan for Pneumonia and Diarrhea (GAPPD) aims to reduce the under-5 diarrhea mortality rate to less than 1 per 1000 live births by 2025.</a:t>
            </a:r>
          </a:p>
        </p:txBody>
      </p:sp>
    </p:spTree>
    <p:extLst>
      <p:ext uri="{BB962C8B-B14F-4D97-AF65-F5344CB8AC3E}">
        <p14:creationId xmlns:p14="http://schemas.microsoft.com/office/powerpoint/2010/main" val="3948612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9-5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912364-A8D3-314B-99EA-1ADAFA25AA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208" y="1747973"/>
            <a:ext cx="4343400" cy="22987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701ACA1-7A1C-2A48-A7C2-DC427AD774D3}"/>
              </a:ext>
            </a:extLst>
          </p:cNvPr>
          <p:cNvSpPr/>
          <p:nvPr/>
        </p:nvSpPr>
        <p:spPr>
          <a:xfrm>
            <a:off x="2375210" y="412706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The diarrhea mortality rate in children ages 0 to 59 months has decreased significantly since 2000.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865FEB-73E2-B24F-B869-7D51DA0FA424}"/>
              </a:ext>
            </a:extLst>
          </p:cNvPr>
          <p:cNvSpPr txBox="1"/>
          <p:nvPr/>
        </p:nvSpPr>
        <p:spPr>
          <a:xfrm rot="5400000">
            <a:off x="6081945" y="2409810"/>
            <a:ext cx="2419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Liu L, Oza S, Hogan D, Chu Y, Perin J, Zhu J, Lawn JE, Cousens S, Mathers C, Black RE. Global, regional, and national causes of under-5 mortality in 2000–15: An updated systematic analysis with implications for the Sustainable Development Goals. Lancet 2016; 388:3027-35. </a:t>
            </a:r>
          </a:p>
        </p:txBody>
      </p:sp>
    </p:spTree>
    <p:extLst>
      <p:ext uri="{BB962C8B-B14F-4D97-AF65-F5344CB8AC3E}">
        <p14:creationId xmlns:p14="http://schemas.microsoft.com/office/powerpoint/2010/main" val="441281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9-6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4A0123-4EE0-3747-AD92-05F1DE5B3C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16" y="1556699"/>
            <a:ext cx="3332339" cy="3204872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220AAC6-42B0-0B47-A43D-25FE36884189}"/>
              </a:ext>
            </a:extLst>
          </p:cNvPr>
          <p:cNvSpPr/>
          <p:nvPr/>
        </p:nvSpPr>
        <p:spPr>
          <a:xfrm>
            <a:off x="2475571" y="487419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The diarrhea mortality rate per 1000 live births in children ages 0 to 59 months has decreased significantly in lower-income countries.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FAE0F8-A072-4E49-AA84-F657D5727737}"/>
              </a:ext>
            </a:extLst>
          </p:cNvPr>
          <p:cNvSpPr txBox="1"/>
          <p:nvPr/>
        </p:nvSpPr>
        <p:spPr>
          <a:xfrm rot="5400000">
            <a:off x="4931677" y="2804786"/>
            <a:ext cx="3267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Department of Evidence, Information and Research (WHO) and Maternal Child Epidemiology Estimation (MCEE) Group. WHO-MCEE estimates for child causes of death 2000–2015. Geneva: WHO; 2016. </a:t>
            </a:r>
          </a:p>
        </p:txBody>
      </p:sp>
    </p:spTree>
    <p:extLst>
      <p:ext uri="{BB962C8B-B14F-4D97-AF65-F5344CB8AC3E}">
        <p14:creationId xmlns:p14="http://schemas.microsoft.com/office/powerpoint/2010/main" val="8020264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9-7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7D4FE6-0047-A14C-9E04-E6A388B55D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385" y="1801405"/>
            <a:ext cx="4782792" cy="2692535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4883F1-5CCE-DE45-A7B1-85AB24D35DD7}"/>
              </a:ext>
            </a:extLst>
          </p:cNvPr>
          <p:cNvSpPr/>
          <p:nvPr/>
        </p:nvSpPr>
        <p:spPr>
          <a:xfrm>
            <a:off x="2252546" y="4550808"/>
            <a:ext cx="47615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Percentage of children less than 5 years old with diarrhea who receive oral rehydration salts (ORS).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FAD244-0D7E-5549-9770-D087AC26EB98}"/>
              </a:ext>
            </a:extLst>
          </p:cNvPr>
          <p:cNvSpPr txBox="1"/>
          <p:nvPr/>
        </p:nvSpPr>
        <p:spPr>
          <a:xfrm rot="5400000">
            <a:off x="6021658" y="2781592"/>
            <a:ext cx="2430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State of the world’s children 2016. New York: UNICEF; 2016.</a:t>
            </a:r>
          </a:p>
        </p:txBody>
      </p:sp>
    </p:spTree>
    <p:extLst>
      <p:ext uri="{BB962C8B-B14F-4D97-AF65-F5344CB8AC3E}">
        <p14:creationId xmlns:p14="http://schemas.microsoft.com/office/powerpoint/2010/main" val="3237119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Keeping the kitchen clean</a:t>
            </a:r>
          </a:p>
          <a:p>
            <a:r>
              <a:rPr lang="en-US" dirty="0"/>
              <a:t>Washing hands often</a:t>
            </a:r>
          </a:p>
          <a:p>
            <a:r>
              <a:rPr lang="en-US" dirty="0"/>
              <a:t>Separating raw and cooked food</a:t>
            </a:r>
          </a:p>
          <a:p>
            <a:r>
              <a:rPr lang="en-US" dirty="0"/>
              <a:t>Cooking food thoroughly</a:t>
            </a:r>
          </a:p>
          <a:p>
            <a:r>
              <a:rPr lang="en-US" dirty="0"/>
              <a:t>Keeping food at safe hot or cold temperatures</a:t>
            </a:r>
          </a:p>
          <a:p>
            <a:r>
              <a:rPr lang="en-US" dirty="0"/>
              <a:t>Using safe food products</a:t>
            </a:r>
          </a:p>
        </p:txBody>
      </p:sp>
    </p:spTree>
    <p:extLst>
      <p:ext uri="{BB962C8B-B14F-4D97-AF65-F5344CB8AC3E}">
        <p14:creationId xmlns:p14="http://schemas.microsoft.com/office/powerpoint/2010/main" val="25343465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Pneumonia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9.4</a:t>
            </a:r>
          </a:p>
        </p:txBody>
      </p:sp>
    </p:spTree>
    <p:extLst>
      <p:ext uri="{BB962C8B-B14F-4D97-AF65-F5344CB8AC3E}">
        <p14:creationId xmlns:p14="http://schemas.microsoft.com/office/powerpoint/2010/main" val="3471494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Pneumonia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main function of the body’s respiratory system is the exchange of gases, which mostly means taking in oxygen and getting rid of carbon dioxide.</a:t>
            </a:r>
          </a:p>
          <a:p>
            <a:r>
              <a:rPr lang="en-US" b="1" dirty="0"/>
              <a:t>Pneumonia</a:t>
            </a:r>
            <a:r>
              <a:rPr lang="en-US" dirty="0"/>
              <a:t> occurs when part of a lung fills with fluid.</a:t>
            </a:r>
          </a:p>
          <a:p>
            <a:pPr lvl="1"/>
            <a:r>
              <a:rPr lang="en-US" dirty="0"/>
              <a:t>When the alveoli are filled with fluid, they cannot efficiently exchange oxygen and carbon dioxide</a:t>
            </a:r>
          </a:p>
          <a:p>
            <a:pPr lvl="1"/>
            <a:r>
              <a:rPr lang="en-US" dirty="0"/>
              <a:t>The symptoms of a pneumonia usually include a cough accompanied by difficult rapid breathing.</a:t>
            </a:r>
          </a:p>
          <a:p>
            <a:pPr lvl="1"/>
            <a:r>
              <a:rPr lang="en-US" b="1" dirty="0"/>
              <a:t>Hypoxia</a:t>
            </a:r>
            <a:r>
              <a:rPr lang="en-US" dirty="0"/>
              <a:t> = an inadequate supply of oxygen in body tissues.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1659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9-8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37C581-4DD4-124F-ACBF-D54F9E3ACC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680" y="1657680"/>
            <a:ext cx="3529790" cy="272475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3269632-DA72-6846-82C8-A030F2B8AACD}"/>
              </a:ext>
            </a:extLst>
          </p:cNvPr>
          <p:cNvSpPr/>
          <p:nvPr/>
        </p:nvSpPr>
        <p:spPr>
          <a:xfrm>
            <a:off x="2430966" y="4533191"/>
            <a:ext cx="4170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Path of blood through the heart, lungs, and body.</a:t>
            </a:r>
          </a:p>
        </p:txBody>
      </p:sp>
    </p:spTree>
    <p:extLst>
      <p:ext uri="{BB962C8B-B14F-4D97-AF65-F5344CB8AC3E}">
        <p14:creationId xmlns:p14="http://schemas.microsoft.com/office/powerpoint/2010/main" val="26518764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258957"/>
          </a:xfrm>
        </p:spPr>
        <p:txBody>
          <a:bodyPr/>
          <a:lstStyle/>
          <a:p>
            <a:r>
              <a:rPr lang="en-US" dirty="0"/>
              <a:t>Pneumonia Epidemiology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49" y="1152939"/>
            <a:ext cx="8627164" cy="502402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mortality rate from pneumonia among children less than 5 years old decreased by more than 50% between 2000 and 2015, from 13.6 per 1000 live births to 6.6 per 1000 live births.</a:t>
            </a:r>
          </a:p>
          <a:p>
            <a:r>
              <a:rPr lang="en-US" dirty="0"/>
              <a:t>The number of deaths from pneumonia of children less than 5 years old decreased from about 1.74 million in 2000 to 920,000 in 2015.</a:t>
            </a:r>
          </a:p>
          <a:p>
            <a:r>
              <a:rPr lang="en-US" dirty="0"/>
              <a:t>Pneumonia remains the most common cause of infectious disease death in children less than 5 years old.</a:t>
            </a:r>
          </a:p>
          <a:p>
            <a:r>
              <a:rPr lang="en-US" dirty="0"/>
              <a:t>In 2015, about 15.5% of the nearly 6 million children less than 5 years old who died succumbed to pneumonia (including 23% of the deaths in children 1 to 59 months old).</a:t>
            </a:r>
          </a:p>
          <a:p>
            <a:r>
              <a:rPr lang="en-US" dirty="0"/>
              <a:t>The Global Action Plan for Pneumonia and Diarrhea (GAPPD) aims to reduce the under-5 pneumonia mortality rate to less than 3 per 1000 live births by 2025.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9899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9-9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49C5BF-0DAF-E746-BD7B-88A0202D05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566" y="1714519"/>
            <a:ext cx="5152335" cy="2734817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2CBB0D0-4CF9-EA4E-856C-2001501F7FC6}"/>
              </a:ext>
            </a:extLst>
          </p:cNvPr>
          <p:cNvSpPr/>
          <p:nvPr/>
        </p:nvSpPr>
        <p:spPr>
          <a:xfrm>
            <a:off x="2107580" y="4606564"/>
            <a:ext cx="49957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pneumonia mortality rate in children ages 0 to 59 months has decreased significantly since 2000.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F941B0-D9B2-C445-9906-CE480C833F7E}"/>
              </a:ext>
            </a:extLst>
          </p:cNvPr>
          <p:cNvSpPr txBox="1"/>
          <p:nvPr/>
        </p:nvSpPr>
        <p:spPr>
          <a:xfrm rot="5400000">
            <a:off x="6293819" y="2577076"/>
            <a:ext cx="27988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Liu L, Oza S, Hogan D, Chu Y, Perin J, Zhu J, Lawn JE, Cousens S, Mathers C, Black RE. Global, regional, and national causes of under-5 mortality in 2000–15: An updated systematic analysis with implications for the Sustainable Development Goals. Lancet 2016; 388:3027-35. </a:t>
            </a:r>
          </a:p>
        </p:txBody>
      </p:sp>
    </p:spTree>
    <p:extLst>
      <p:ext uri="{BB962C8B-B14F-4D97-AF65-F5344CB8AC3E}">
        <p14:creationId xmlns:p14="http://schemas.microsoft.com/office/powerpoint/2010/main" val="31132565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9-10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28BBFC-E48D-6646-A99F-C7B12113EA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13" y="1648232"/>
            <a:ext cx="4127500" cy="35687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EF0052-68CD-4941-9ED8-9171958726F2}"/>
              </a:ext>
            </a:extLst>
          </p:cNvPr>
          <p:cNvSpPr/>
          <p:nvPr/>
        </p:nvSpPr>
        <p:spPr>
          <a:xfrm>
            <a:off x="2196790" y="5248650"/>
            <a:ext cx="48953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Percentage of deaths in children ages 1 to 59 months (post-neonatal under-5 mortality) caused by seven common infectious diseases in 2015.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428015-22AE-D24D-A059-1EC00D35F568}"/>
              </a:ext>
            </a:extLst>
          </p:cNvPr>
          <p:cNvSpPr txBox="1"/>
          <p:nvPr/>
        </p:nvSpPr>
        <p:spPr>
          <a:xfrm rot="5400000">
            <a:off x="5295785" y="2999932"/>
            <a:ext cx="3546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Liu L, Oza S, Hogan D, Chu Y, Perin J, Zhu J, Lawn JE, Cousens S, Mathers C, Black RE. Global, regional, and national causes of under-5 mortality in 2000–15: An updated systematic analysis with implications for the Sustainable Development Goals. Lancet 2016; 388:3027-35. </a:t>
            </a:r>
          </a:p>
        </p:txBody>
      </p:sp>
    </p:spTree>
    <p:extLst>
      <p:ext uri="{BB962C8B-B14F-4D97-AF65-F5344CB8AC3E}">
        <p14:creationId xmlns:p14="http://schemas.microsoft.com/office/powerpoint/2010/main" val="2633333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9-11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FDD9AA-FB31-6E41-8CA3-635BD25D76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12" y="1544463"/>
            <a:ext cx="3240978" cy="3543707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05F707-087F-C547-B369-0891820866B6}"/>
              </a:ext>
            </a:extLst>
          </p:cNvPr>
          <p:cNvSpPr/>
          <p:nvPr/>
        </p:nvSpPr>
        <p:spPr>
          <a:xfrm>
            <a:off x="2196790" y="5125988"/>
            <a:ext cx="47281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pneumonia mortality rate per 1000 live births in children ages 0 to 59 months has decreased significantly in lower-income countries.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3368BE-9251-3C4D-80F6-C081057E9482}"/>
              </a:ext>
            </a:extLst>
          </p:cNvPr>
          <p:cNvSpPr txBox="1"/>
          <p:nvPr/>
        </p:nvSpPr>
        <p:spPr>
          <a:xfrm rot="5400000">
            <a:off x="4543076" y="3052455"/>
            <a:ext cx="362407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Department of Evidence, Information and Research (WHO) and Maternal Child Epidemiology Estimation (MCEE) Group. WHO-MCEE estimates for child causes of death 2000–2015. Geneva: WHO; 2016. </a:t>
            </a:r>
          </a:p>
        </p:txBody>
      </p:sp>
    </p:spTree>
    <p:extLst>
      <p:ext uri="{BB962C8B-B14F-4D97-AF65-F5344CB8AC3E}">
        <p14:creationId xmlns:p14="http://schemas.microsoft.com/office/powerpoint/2010/main" val="10972326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Causes of Pneumonia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Pneumococcus</a:t>
            </a:r>
            <a:r>
              <a:rPr lang="en-US" dirty="0"/>
              <a:t> = the severe pneumonia caused by infection with </a:t>
            </a:r>
            <a:r>
              <a:rPr lang="en-US" i="1" dirty="0"/>
              <a:t>Streptococcus pneumoniae</a:t>
            </a:r>
            <a:endParaRPr lang="en-US" dirty="0"/>
          </a:p>
          <a:p>
            <a:r>
              <a:rPr lang="en-US" b="1" dirty="0"/>
              <a:t>Hib</a:t>
            </a:r>
            <a:r>
              <a:rPr lang="en-US" dirty="0"/>
              <a:t> = a vaccine-preventable bacterial infection with </a:t>
            </a:r>
            <a:r>
              <a:rPr lang="en-US" i="1" dirty="0"/>
              <a:t>Haemophilus influenzae </a:t>
            </a:r>
            <a:r>
              <a:rPr lang="en-US" dirty="0"/>
              <a:t>type b (Hib) that causes influenza-like illness</a:t>
            </a:r>
          </a:p>
          <a:p>
            <a:r>
              <a:rPr lang="en-US" dirty="0"/>
              <a:t>Respiratory syncytial virus (RSV) = a common cause of severe pneumonia in preterm infants and other vulnerable babies</a:t>
            </a:r>
          </a:p>
          <a:p>
            <a:r>
              <a:rPr lang="en-US" dirty="0"/>
              <a:t>Influenza</a:t>
            </a:r>
          </a:p>
          <a:p>
            <a:r>
              <a:rPr lang="en-US" dirty="0"/>
              <a:t>Many other agents</a:t>
            </a:r>
          </a:p>
        </p:txBody>
      </p:sp>
    </p:spTree>
    <p:extLst>
      <p:ext uri="{BB962C8B-B14F-4D97-AF65-F5344CB8AC3E}">
        <p14:creationId xmlns:p14="http://schemas.microsoft.com/office/powerpoint/2010/main" val="30909778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9-12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3B92E6-9FB1-5344-90A6-A298BDEED3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283" y="1516119"/>
            <a:ext cx="3099265" cy="3705267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1D33908-05C4-574A-A024-69BE07A68D24}"/>
              </a:ext>
            </a:extLst>
          </p:cNvPr>
          <p:cNvSpPr/>
          <p:nvPr/>
        </p:nvSpPr>
        <p:spPr>
          <a:xfrm>
            <a:off x="2642839" y="5269172"/>
            <a:ext cx="4427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Common causes of severe pneumonia in children ages 0 to 59 months in 2010.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5C89E7-FDED-634B-9B9B-0DD0EC6E6FBB}"/>
              </a:ext>
            </a:extLst>
          </p:cNvPr>
          <p:cNvSpPr txBox="1"/>
          <p:nvPr/>
        </p:nvSpPr>
        <p:spPr>
          <a:xfrm rot="5400000">
            <a:off x="4777252" y="2800102"/>
            <a:ext cx="36240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Rudan I, O’Brien KL, Nair H, Liu L, Theodoratou E, Qazi S, Lukšić I, Fischer Walker CL, Black RE, Campbell H; Child Health Epidemiology Reference Group. Epidemiology and etiology of childhood pneumonia in 2010: Estimates of incidence, severe morbidity, mortality, underlying risk factors and causative pathogens for 192 countries. J Glob Health 2013; 3:010401.</a:t>
            </a:r>
          </a:p>
        </p:txBody>
      </p:sp>
    </p:spTree>
    <p:extLst>
      <p:ext uri="{BB962C8B-B14F-4D97-AF65-F5344CB8AC3E}">
        <p14:creationId xmlns:p14="http://schemas.microsoft.com/office/powerpoint/2010/main" val="40476892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530087"/>
            <a:ext cx="7886700" cy="2001078"/>
          </a:xfrm>
        </p:spPr>
        <p:txBody>
          <a:bodyPr/>
          <a:lstStyle/>
          <a:p>
            <a:r>
              <a:rPr lang="en-US" dirty="0"/>
              <a:t>Pneumonia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58957"/>
            <a:ext cx="9144000" cy="491800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Bacterial pneumonia can often be cured by inexpensive oral antibiotics if treatment is sought soon after the onset of symptoms.</a:t>
            </a:r>
          </a:p>
          <a:p>
            <a:r>
              <a:rPr lang="en-US" dirty="0"/>
              <a:t>Only about 63% of the world’s under-5 children with suspected pneumonia are taken to a healthcare provider and an even lower percentage are treated with antibiotics.</a:t>
            </a:r>
          </a:p>
          <a:p>
            <a:r>
              <a:rPr lang="en-US" dirty="0"/>
              <a:t>More than 10 million children are hospitalized each year because of severe pneumonia.</a:t>
            </a:r>
          </a:p>
          <a:p>
            <a:r>
              <a:rPr lang="en-US" dirty="0"/>
              <a:t>More than 80% of child pneumonia deaths occur outside of hospitals.</a:t>
            </a:r>
          </a:p>
          <a:p>
            <a:r>
              <a:rPr lang="en-US" dirty="0"/>
              <a:t>Educating caregivers about the importance of seeking medical care as soon as the symptoms of pneumonia appear is an important component of mortality prevention interventions.</a:t>
            </a:r>
          </a:p>
        </p:txBody>
      </p:sp>
    </p:spTree>
    <p:extLst>
      <p:ext uri="{BB962C8B-B14F-4D97-AF65-F5344CB8AC3E}">
        <p14:creationId xmlns:p14="http://schemas.microsoft.com/office/powerpoint/2010/main" val="19669172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9-13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8ECF83-797E-5B49-8B32-8AD4DFDB52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64" y="1818908"/>
            <a:ext cx="4958168" cy="2240136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5BF161D-5113-4D40-9CC6-2343EC40CA9F}"/>
              </a:ext>
            </a:extLst>
          </p:cNvPr>
          <p:cNvSpPr/>
          <p:nvPr/>
        </p:nvSpPr>
        <p:spPr>
          <a:xfrm>
            <a:off x="1884556" y="4171667"/>
            <a:ext cx="50403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Percentage of children less than 5 years old with symptoms of pneumonia who receive care from a health facility or provider.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DD456E-7C98-8A4E-9CC6-D59D5018C036}"/>
              </a:ext>
            </a:extLst>
          </p:cNvPr>
          <p:cNvSpPr txBox="1"/>
          <p:nvPr/>
        </p:nvSpPr>
        <p:spPr>
          <a:xfrm rot="5400000">
            <a:off x="5798634" y="2770442"/>
            <a:ext cx="2430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State of the world’s children 2016. New York: UNICEF; 2016.</a:t>
            </a:r>
          </a:p>
        </p:txBody>
      </p:sp>
    </p:spTree>
    <p:extLst>
      <p:ext uri="{BB962C8B-B14F-4D97-AF65-F5344CB8AC3E}">
        <p14:creationId xmlns:p14="http://schemas.microsoft.com/office/powerpoint/2010/main" val="2798089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Other Respiratory Infections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9.5</a:t>
            </a:r>
          </a:p>
        </p:txBody>
      </p:sp>
    </p:spTree>
    <p:extLst>
      <p:ext uri="{BB962C8B-B14F-4D97-AF65-F5344CB8AC3E}">
        <p14:creationId xmlns:p14="http://schemas.microsoft.com/office/powerpoint/2010/main" val="40717942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Respiratory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Acute respiratory infection (ARI) </a:t>
            </a:r>
            <a:r>
              <a:rPr lang="en-US" dirty="0"/>
              <a:t>= a short-term infection of the respiratory tract that typically has a rapid onset and resolves without becoming a chronic infection.</a:t>
            </a:r>
          </a:p>
          <a:p>
            <a:pPr lvl="1"/>
            <a:r>
              <a:rPr lang="en-US" dirty="0"/>
              <a:t>If untreated, strep throat can lead to complications such as scarlet fever or rheumatic fever, which causes permanent damage to the valves of the heart.</a:t>
            </a:r>
          </a:p>
          <a:p>
            <a:r>
              <a:rPr lang="en-US" b="1" dirty="0"/>
              <a:t>Lower respiratory infections (LRIs)</a:t>
            </a:r>
            <a:r>
              <a:rPr lang="en-US" dirty="0"/>
              <a:t> = acute respiratory infections of the bronchi and lungs, including infectious bronchitis and pneumonia.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6971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respiratory infections are acquired through </a:t>
            </a:r>
            <a:r>
              <a:rPr lang="en-US" b="1" dirty="0"/>
              <a:t>airborne transmission</a:t>
            </a:r>
            <a:r>
              <a:rPr lang="en-US" dirty="0"/>
              <a:t>, which occurs when pathogens are aerosolized or suspended as droplets in the air and people breathe in that contaminated air.</a:t>
            </a:r>
          </a:p>
          <a:p>
            <a:r>
              <a:rPr lang="en-US" dirty="0"/>
              <a:t>Respiratory pathogens can also be transmitted through contact with hands or surfaces that have been contaminated by droplets expelled from the airways of infected persons when sneezing or coughing.</a:t>
            </a:r>
          </a:p>
        </p:txBody>
      </p:sp>
    </p:spTree>
    <p:extLst>
      <p:ext uri="{BB962C8B-B14F-4D97-AF65-F5344CB8AC3E}">
        <p14:creationId xmlns:p14="http://schemas.microsoft.com/office/powerpoint/2010/main" val="37772197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Transmission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Legionnaires’ disease is acquired through the inhalation of moistened water from air conditioners, hot tubs, and humidifiers.</a:t>
            </a:r>
          </a:p>
          <a:p>
            <a:r>
              <a:rPr lang="en-US" dirty="0"/>
              <a:t>Hantaviruses can be acquired by inhaling aerosolized rat urine or feces when cleaning.</a:t>
            </a:r>
          </a:p>
          <a:p>
            <a:r>
              <a:rPr lang="en-US" dirty="0"/>
              <a:t>Psittacosis (parrot fever) is acquired when bird owners inhale the dried bird droppings of infected pets. </a:t>
            </a:r>
          </a:p>
          <a:p>
            <a:r>
              <a:rPr lang="en-US" dirty="0"/>
              <a:t>Coccidioidomycosis (valley fever) is caused by a fungus that lives in desert soil.</a:t>
            </a:r>
          </a:p>
          <a:p>
            <a:r>
              <a:rPr lang="en-US" dirty="0"/>
              <a:t>Histoplasmosis is caused by a fungus in soil containing bird or bat droppings.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5735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Isolating infected persons and providing them with appropriate medical treatment</a:t>
            </a:r>
          </a:p>
          <a:p>
            <a:r>
              <a:rPr lang="en-US" dirty="0"/>
              <a:t>Vaccinating members of vulnerable population groups against Hib, pneumococcus, and pertussis</a:t>
            </a:r>
          </a:p>
          <a:p>
            <a:r>
              <a:rPr lang="en-US" dirty="0"/>
              <a:t>Reducing exposure to indoor air pollution and smoke</a:t>
            </a:r>
          </a:p>
          <a:p>
            <a:r>
              <a:rPr lang="en-US" dirty="0"/>
              <a:t>Reducing household overcrowding</a:t>
            </a:r>
          </a:p>
          <a:p>
            <a:r>
              <a:rPr lang="en-US" dirty="0"/>
              <a:t>Using protective equipment at workplaces where occupational exposure to respiratory pathogens is likely</a:t>
            </a:r>
          </a:p>
          <a:p>
            <a:r>
              <a:rPr lang="en-US" dirty="0"/>
              <a:t>Encouraging frequent handwashing and the covering of the nose and mouth when coughing or sneezing</a:t>
            </a:r>
          </a:p>
        </p:txBody>
      </p:sp>
    </p:spTree>
    <p:extLst>
      <p:ext uri="{BB962C8B-B14F-4D97-AF65-F5344CB8AC3E}">
        <p14:creationId xmlns:p14="http://schemas.microsoft.com/office/powerpoint/2010/main" val="32464848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Influenza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9.6</a:t>
            </a:r>
          </a:p>
        </p:txBody>
      </p:sp>
    </p:spTree>
    <p:extLst>
      <p:ext uri="{BB962C8B-B14F-4D97-AF65-F5344CB8AC3E}">
        <p14:creationId xmlns:p14="http://schemas.microsoft.com/office/powerpoint/2010/main" val="33444054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Influenza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Influenza</a:t>
            </a:r>
            <a:r>
              <a:rPr lang="en-US" dirty="0"/>
              <a:t> is a highly contagious respiratory viral infection that can lead to a potentially fatal secondary infection with bacterial pneumonia.</a:t>
            </a:r>
          </a:p>
          <a:p>
            <a:pPr lvl="1"/>
            <a:r>
              <a:rPr lang="en-US" dirty="0"/>
              <a:t>“Stomach flu” is not caused by influenza viruses.</a:t>
            </a:r>
          </a:p>
          <a:p>
            <a:r>
              <a:rPr lang="en-US" dirty="0"/>
              <a:t>Seasonal influenza outbreaks occur every year, but there is always a risk of the emergence of a novel strain of influenza sparking a dangerous pandemic influenza.</a:t>
            </a:r>
          </a:p>
          <a:p>
            <a:r>
              <a:rPr lang="en-US" dirty="0"/>
              <a:t>The most serious influenza pandemic in the 20th century occurred in 1918–1919 during World War I.</a:t>
            </a:r>
          </a:p>
        </p:txBody>
      </p:sp>
    </p:spTree>
    <p:extLst>
      <p:ext uri="{BB962C8B-B14F-4D97-AF65-F5344CB8AC3E}">
        <p14:creationId xmlns:p14="http://schemas.microsoft.com/office/powerpoint/2010/main" val="409714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086678"/>
          </a:xfrm>
        </p:spPr>
        <p:txBody>
          <a:bodyPr/>
          <a:lstStyle/>
          <a:p>
            <a:r>
              <a:rPr lang="en-US" dirty="0"/>
              <a:t>Antigenic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522" y="1285461"/>
            <a:ext cx="8892208" cy="489150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Antigen</a:t>
            </a:r>
            <a:r>
              <a:rPr lang="en-US" dirty="0"/>
              <a:t> = a foreign substance in the body that triggers an immune response.</a:t>
            </a:r>
          </a:p>
          <a:p>
            <a:r>
              <a:rPr lang="en-US" dirty="0"/>
              <a:t>The two key surface antigens for influenza A are hemagglutinin (H) and neuraminidase (N).</a:t>
            </a:r>
          </a:p>
          <a:p>
            <a:r>
              <a:rPr lang="en-US" dirty="0"/>
              <a:t>There are two processes by which surface antigens change, antigenic drift and antigenic shift.</a:t>
            </a:r>
          </a:p>
          <a:p>
            <a:r>
              <a:rPr lang="en-US" b="1" dirty="0"/>
              <a:t>Antigenic drift</a:t>
            </a:r>
            <a:r>
              <a:rPr lang="en-US" dirty="0"/>
              <a:t> occurs when small genetic mutations bring about small changes in the antigens.</a:t>
            </a:r>
          </a:p>
          <a:p>
            <a:pPr lvl="1"/>
            <a:r>
              <a:rPr lang="en-US" dirty="0"/>
              <a:t>Antigenic drift makes it necessary to develop a new influenza vaccine every year.</a:t>
            </a:r>
          </a:p>
          <a:p>
            <a:r>
              <a:rPr lang="en-US" b="1" dirty="0"/>
              <a:t>Antigenic shift </a:t>
            </a:r>
            <a:r>
              <a:rPr lang="en-US" dirty="0"/>
              <a:t>occurs when two very different influenza types of influenza A viruses combine to form a new type of influenza.</a:t>
            </a:r>
          </a:p>
        </p:txBody>
      </p:sp>
    </p:spTree>
    <p:extLst>
      <p:ext uri="{BB962C8B-B14F-4D97-AF65-F5344CB8AC3E}">
        <p14:creationId xmlns:p14="http://schemas.microsoft.com/office/powerpoint/2010/main" val="6498406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34887"/>
          </a:xfrm>
        </p:spPr>
        <p:txBody>
          <a:bodyPr/>
          <a:lstStyle/>
          <a:p>
            <a:r>
              <a:rPr lang="en-US" dirty="0"/>
              <a:t>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0174"/>
            <a:ext cx="9144000" cy="5526156"/>
          </a:xfrm>
        </p:spPr>
        <p:txBody>
          <a:bodyPr>
            <a:noAutofit/>
          </a:bodyPr>
          <a:lstStyle/>
          <a:p>
            <a:r>
              <a:rPr lang="en-US" sz="2400" b="1" dirty="0"/>
              <a:t>Transmissibility</a:t>
            </a:r>
            <a:r>
              <a:rPr lang="en-US" sz="2400" dirty="0"/>
              <a:t> = the ease with which an infectious agent is passed from an infected host to another individual.</a:t>
            </a:r>
          </a:p>
          <a:p>
            <a:r>
              <a:rPr lang="en-US" sz="2400" b="1" dirty="0"/>
              <a:t>Infectivity</a:t>
            </a:r>
            <a:r>
              <a:rPr lang="en-US" sz="2400" dirty="0"/>
              <a:t> = the capacity of an infectious agent to cause infection in a susceptible host.</a:t>
            </a:r>
          </a:p>
          <a:p>
            <a:pPr lvl="1"/>
            <a:r>
              <a:rPr lang="en-US" sz="2400" b="1" dirty="0"/>
              <a:t>Secondary attack rate</a:t>
            </a:r>
            <a:r>
              <a:rPr lang="en-US" sz="2400" dirty="0"/>
              <a:t> = the average number of other people that one contagious person infects.</a:t>
            </a:r>
          </a:p>
          <a:p>
            <a:r>
              <a:rPr lang="en-US" sz="2400" b="1" dirty="0"/>
              <a:t>Pathogenicity</a:t>
            </a:r>
            <a:r>
              <a:rPr lang="en-US" sz="2400" dirty="0"/>
              <a:t> = the capacity of an infectious agent to cause disease in an infected host.</a:t>
            </a:r>
          </a:p>
          <a:p>
            <a:r>
              <a:rPr lang="en-US" sz="2400" b="1" dirty="0"/>
              <a:t>Virulence</a:t>
            </a:r>
            <a:r>
              <a:rPr lang="en-US" sz="2400" dirty="0"/>
              <a:t> = the ability of an infectious agent to cause severe disease or death in a host, and it is measured by the proportion of severe or fatal cases among all people who become ill.</a:t>
            </a:r>
          </a:p>
          <a:p>
            <a:pPr lvl="1"/>
            <a:r>
              <a:rPr lang="en-US" sz="2400" b="1" dirty="0"/>
              <a:t>Case fatality rate</a:t>
            </a:r>
            <a:r>
              <a:rPr lang="en-US" sz="2400" dirty="0"/>
              <a:t> (CFR) = the percentage of people who become ill from the infection will die from that infection.</a:t>
            </a:r>
          </a:p>
        </p:txBody>
      </p:sp>
    </p:spTree>
    <p:extLst>
      <p:ext uri="{BB962C8B-B14F-4D97-AF65-F5344CB8AC3E}">
        <p14:creationId xmlns:p14="http://schemas.microsoft.com/office/powerpoint/2010/main" val="2450359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901148"/>
          </a:xfrm>
        </p:spPr>
        <p:txBody>
          <a:bodyPr/>
          <a:lstStyle/>
          <a:p>
            <a:r>
              <a:rPr lang="en-US" dirty="0"/>
              <a:t>Emergence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79" y="1245704"/>
            <a:ext cx="8759686" cy="49312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Influenza viruses affect humans and also many types of animals, including chickens, ducks, pigs, horses, and even dogs, whales, and bats.</a:t>
            </a:r>
          </a:p>
          <a:p>
            <a:r>
              <a:rPr lang="en-US" dirty="0"/>
              <a:t>Most strains of influenza that affect humans originate in bird or mammal populations.</a:t>
            </a:r>
          </a:p>
          <a:p>
            <a:pPr lvl="1"/>
            <a:r>
              <a:rPr lang="en-US" b="1" dirty="0"/>
              <a:t>Anthroponosis </a:t>
            </a:r>
            <a:r>
              <a:rPr lang="en-US" dirty="0"/>
              <a:t>= an infectious disease that usually occurs only in humans.</a:t>
            </a:r>
          </a:p>
          <a:p>
            <a:pPr lvl="1"/>
            <a:r>
              <a:rPr lang="en-US" b="1" dirty="0"/>
              <a:t>Zoonosis </a:t>
            </a:r>
            <a:r>
              <a:rPr lang="en-US" dirty="0"/>
              <a:t>= an infectious disease that usually occurs in animals and only occasionally infects humans.</a:t>
            </a:r>
          </a:p>
          <a:p>
            <a:r>
              <a:rPr lang="en-US" dirty="0"/>
              <a:t>The World Health Organization (WHO)’s Pandemic Alert System keeps member nations and the public informed about the spread of the new influenza strains.</a:t>
            </a:r>
          </a:p>
        </p:txBody>
      </p:sp>
    </p:spTree>
    <p:extLst>
      <p:ext uri="{BB962C8B-B14F-4D97-AF65-F5344CB8AC3E}">
        <p14:creationId xmlns:p14="http://schemas.microsoft.com/office/powerpoint/2010/main" val="29023956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and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Rapid laboratory tests are available to confirm the presence of influenza A or B viral antigens in body fluids.</a:t>
            </a:r>
          </a:p>
          <a:p>
            <a:pPr lvl="1"/>
            <a:r>
              <a:rPr lang="en-US" dirty="0"/>
              <a:t>People with suspected influenza who have not tested positive for the virus are said to have an </a:t>
            </a:r>
            <a:r>
              <a:rPr lang="en-US" b="1" dirty="0"/>
              <a:t>influenza-like illness (ILI)</a:t>
            </a:r>
            <a:r>
              <a:rPr lang="en-US" dirty="0"/>
              <a:t>.</a:t>
            </a:r>
          </a:p>
          <a:p>
            <a:r>
              <a:rPr lang="en-US" dirty="0"/>
              <a:t>Antiviral drugs can reduce the severity of symptoms from some strains of influenza, but they do not cure the infection.</a:t>
            </a:r>
          </a:p>
        </p:txBody>
      </p:sp>
    </p:spTree>
    <p:extLst>
      <p:ext uri="{BB962C8B-B14F-4D97-AF65-F5344CB8AC3E}">
        <p14:creationId xmlns:p14="http://schemas.microsoft.com/office/powerpoint/2010/main" val="23051912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914400"/>
          </a:xfrm>
        </p:spPr>
        <p:txBody>
          <a:bodyPr/>
          <a:lstStyle/>
          <a:p>
            <a:r>
              <a:rPr lang="en-US" dirty="0"/>
              <a:t>Public Health 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522" y="1245704"/>
            <a:ext cx="8892208" cy="4931259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Isolation</a:t>
            </a:r>
            <a:r>
              <a:rPr lang="en-US" dirty="0"/>
              <a:t> = the separation of people who have tested positive for a contagious infection from healthy people who are susceptible to the infection.</a:t>
            </a:r>
          </a:p>
          <a:p>
            <a:pPr lvl="1"/>
            <a:r>
              <a:rPr lang="en-US" b="1" dirty="0"/>
              <a:t>Personal protective equipment (PPE) </a:t>
            </a:r>
            <a:r>
              <a:rPr lang="en-US" dirty="0"/>
              <a:t>= gowns, gloves, facemasks, eye protection, and other barriers that prevent infection.</a:t>
            </a:r>
          </a:p>
          <a:p>
            <a:r>
              <a:rPr lang="en-US" b="1" dirty="0"/>
              <a:t>Quarantine</a:t>
            </a:r>
            <a:r>
              <a:rPr lang="en-US" dirty="0"/>
              <a:t> = the restriction of freedom of movement for contacts of infected people because they may become contagious, even though at the time of quarantine they have no symptoms of infection.</a:t>
            </a:r>
          </a:p>
          <a:p>
            <a:pPr lvl="1"/>
            <a:r>
              <a:rPr lang="en-US" dirty="0"/>
              <a:t>Isolation is for sick people; quarantine is for healthy contacts of sick people.</a:t>
            </a:r>
          </a:p>
          <a:p>
            <a:pPr lvl="1"/>
            <a:r>
              <a:rPr lang="en-US" b="1" dirty="0"/>
              <a:t>Contact tracing</a:t>
            </a:r>
            <a:r>
              <a:rPr lang="en-US" dirty="0"/>
              <a:t> = the process of identifying the primary contacts of infected individuals as well as, perhaps, the contacts of those primary contacts (secondary contacts), so that they can be tested and monitored.</a:t>
            </a:r>
          </a:p>
          <a:p>
            <a:r>
              <a:rPr lang="en-US" dirty="0"/>
              <a:t>Vaccination is also an important tool when there is an available vaccine for the circulating strain.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998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Immunization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9.7</a:t>
            </a:r>
          </a:p>
        </p:txBody>
      </p:sp>
    </p:spTree>
    <p:extLst>
      <p:ext uri="{BB962C8B-B14F-4D97-AF65-F5344CB8AC3E}">
        <p14:creationId xmlns:p14="http://schemas.microsoft.com/office/powerpoint/2010/main" val="42110833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Vaccination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Vaccination</a:t>
            </a:r>
            <a:r>
              <a:rPr lang="en-US" dirty="0"/>
              <a:t> = the intentional delivery of a substance into the body in order to stimulate development of immunity against a particular disease.</a:t>
            </a:r>
          </a:p>
          <a:p>
            <a:r>
              <a:rPr lang="en-US" b="1" dirty="0"/>
              <a:t>Immunization </a:t>
            </a:r>
            <a:r>
              <a:rPr lang="en-US" dirty="0"/>
              <a:t>= the process of a person’s immune system developing immunity against a particular infection.</a:t>
            </a:r>
          </a:p>
          <a:p>
            <a:pPr lvl="1"/>
            <a:r>
              <a:rPr lang="en-US" dirty="0"/>
              <a:t>Vaccination is the action of delivering a vaccine to an individual; immunization is what happens in the body after a vaccine is injected or otherwise dispensed.</a:t>
            </a:r>
          </a:p>
          <a:p>
            <a:r>
              <a:rPr lang="en-US" b="1" dirty="0"/>
              <a:t>Antibody</a:t>
            </a:r>
            <a:r>
              <a:rPr lang="en-US" dirty="0"/>
              <a:t> = a protein produced by the human body in response to the presence of antigens; antibodies can bind to antigens and destroy them.</a:t>
            </a:r>
          </a:p>
        </p:txBody>
      </p:sp>
    </p:spTree>
    <p:extLst>
      <p:ext uri="{BB962C8B-B14F-4D97-AF65-F5344CB8AC3E}">
        <p14:creationId xmlns:p14="http://schemas.microsoft.com/office/powerpoint/2010/main" val="24971435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Active immunity</a:t>
            </a:r>
            <a:r>
              <a:rPr lang="en-US" dirty="0"/>
              <a:t> is present when the body’s immune system produces antibodies against a specific infectious agent.</a:t>
            </a:r>
          </a:p>
          <a:p>
            <a:pPr lvl="1"/>
            <a:r>
              <a:rPr lang="en-US" dirty="0"/>
              <a:t>Conferred by both infection and vaccination</a:t>
            </a:r>
          </a:p>
          <a:p>
            <a:pPr lvl="1"/>
            <a:r>
              <a:rPr lang="en-US" dirty="0"/>
              <a:t>Confers long-lasting protection against an infectious disease</a:t>
            </a:r>
          </a:p>
          <a:p>
            <a:r>
              <a:rPr lang="en-US" b="1" dirty="0"/>
              <a:t>Passive immunity</a:t>
            </a:r>
            <a:r>
              <a:rPr lang="en-US" dirty="0"/>
              <a:t> is temporary protection from antibodies produced by another human or an animal.</a:t>
            </a:r>
          </a:p>
          <a:p>
            <a:pPr lvl="1"/>
            <a:r>
              <a:rPr lang="en-US" dirty="0"/>
              <a:t>Newborns and infants have some protection from maternal antibodies.</a:t>
            </a:r>
          </a:p>
          <a:p>
            <a:pPr lvl="1"/>
            <a:r>
              <a:rPr lang="en-US" dirty="0"/>
              <a:t>Blood products and immunoglobulin shots also provide passive immunity.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602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Vaccines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live attenuated vaccine contains a pathogen that has been weakened with various laboratory techniques.</a:t>
            </a:r>
          </a:p>
          <a:p>
            <a:r>
              <a:rPr lang="en-US" dirty="0"/>
              <a:t>An inactivated vaccine contains a killed bacterium or an inactive virus that has been rendered harmless by heat, chemical, or radiation.</a:t>
            </a:r>
          </a:p>
          <a:p>
            <a:r>
              <a:rPr lang="en-US" dirty="0"/>
              <a:t>An </a:t>
            </a:r>
            <a:r>
              <a:rPr lang="en-US" b="1" dirty="0"/>
              <a:t>adjuvant</a:t>
            </a:r>
            <a:r>
              <a:rPr lang="en-US" dirty="0"/>
              <a:t> is an ingredient added to some types of vaccines to boost the body’s immune response to the vaccine.</a:t>
            </a:r>
          </a:p>
          <a:p>
            <a:r>
              <a:rPr lang="en-US" dirty="0"/>
              <a:t>A fractional vaccine contains parts of a pathogen rather than the entire microbe.</a:t>
            </a:r>
          </a:p>
        </p:txBody>
      </p:sp>
    </p:spTree>
    <p:extLst>
      <p:ext uri="{BB962C8B-B14F-4D97-AF65-F5344CB8AC3E}">
        <p14:creationId xmlns:p14="http://schemas.microsoft.com/office/powerpoint/2010/main" val="13307432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Vaccine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Licensed vaccines have undergone extensive testing to prove they are safe for most people.</a:t>
            </a:r>
          </a:p>
          <a:p>
            <a:r>
              <a:rPr lang="en-US" b="1" dirty="0"/>
              <a:t>Adverse reaction </a:t>
            </a:r>
            <a:r>
              <a:rPr lang="en-US" dirty="0"/>
              <a:t>= a side effect of vaccination (most often redness at the injection site or local pain).</a:t>
            </a:r>
          </a:p>
          <a:p>
            <a:r>
              <a:rPr lang="en-US" b="1" dirty="0"/>
              <a:t>Adverse event </a:t>
            </a:r>
            <a:r>
              <a:rPr lang="en-US" dirty="0"/>
              <a:t>= adverse reaction or other medical event that occurs after vaccination but appears to be coincidental rather than being a result of the vaccine.</a:t>
            </a:r>
          </a:p>
        </p:txBody>
      </p:sp>
    </p:spTree>
    <p:extLst>
      <p:ext uri="{BB962C8B-B14F-4D97-AF65-F5344CB8AC3E}">
        <p14:creationId xmlns:p14="http://schemas.microsoft.com/office/powerpoint/2010/main" val="25732707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Vaccine Safety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Contraindication </a:t>
            </a:r>
            <a:r>
              <a:rPr lang="en-US" dirty="0"/>
              <a:t>= a condition that makes it unsafe for an individual to receive a particular vaccine.</a:t>
            </a:r>
          </a:p>
          <a:p>
            <a:r>
              <a:rPr lang="en-US" b="1" dirty="0"/>
              <a:t>Precaution</a:t>
            </a:r>
            <a:r>
              <a:rPr lang="en-US" dirty="0"/>
              <a:t> = a condition that might make a vaccine ineffective at producing immunity or might increase the likelihood of an adverse reaction in a particular individual.</a:t>
            </a:r>
          </a:p>
        </p:txBody>
      </p:sp>
    </p:spTree>
    <p:extLst>
      <p:ext uri="{BB962C8B-B14F-4D97-AF65-F5344CB8AC3E}">
        <p14:creationId xmlns:p14="http://schemas.microsoft.com/office/powerpoint/2010/main" val="28865399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Herd Immunity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theory of </a:t>
            </a:r>
            <a:r>
              <a:rPr lang="en-US" b="1" dirty="0"/>
              <a:t>herd immunity </a:t>
            </a:r>
            <a:r>
              <a:rPr lang="en-US" dirty="0"/>
              <a:t>says that reducing the proportion of a population that is susceptible to an infection protects the whole population, including those who are unable to receive vaccines.</a:t>
            </a:r>
          </a:p>
        </p:txBody>
      </p:sp>
    </p:spTree>
    <p:extLst>
      <p:ext uri="{BB962C8B-B14F-4D97-AF65-F5344CB8AC3E}">
        <p14:creationId xmlns:p14="http://schemas.microsoft.com/office/powerpoint/2010/main" val="40895556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Vaccine-Preventable Infections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9.8</a:t>
            </a:r>
          </a:p>
        </p:txBody>
      </p:sp>
    </p:spTree>
    <p:extLst>
      <p:ext uri="{BB962C8B-B14F-4D97-AF65-F5344CB8AC3E}">
        <p14:creationId xmlns:p14="http://schemas.microsoft.com/office/powerpoint/2010/main" val="969380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Routine Vaccinations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first global vaccination initiative was the </a:t>
            </a:r>
            <a:r>
              <a:rPr lang="en-US" b="1" dirty="0"/>
              <a:t>Expanded Program on Immunization (EPI)</a:t>
            </a:r>
            <a:r>
              <a:rPr lang="en-US" dirty="0"/>
              <a:t>, which was established by the World Health Organization in 1974 to ensure universal child access to vaccines for six vaccine-preventable diseases (VPDs): measles, polio, tuberculosis (BCG), diphtheria, tetanus, and pertussis.</a:t>
            </a:r>
          </a:p>
          <a:p>
            <a:r>
              <a:rPr lang="en-US" dirty="0"/>
              <a:t>About a dozen vaccines are now routinely recommended for children, including mumps, rubella, hepatitis B, influenza, Hib, pneumococcus, and rotavirus.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6125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74643"/>
          </a:xfrm>
        </p:spPr>
        <p:txBody>
          <a:bodyPr>
            <a:normAutofit/>
          </a:bodyPr>
          <a:lstStyle/>
          <a:p>
            <a:r>
              <a:rPr lang="en-US" dirty="0"/>
              <a:t>Figure 9-14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60857F-A954-BA49-87AD-387BA91830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26" y="874643"/>
            <a:ext cx="7447721" cy="499607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3AFBC4-2F52-A441-AB8C-F7733786278F}"/>
              </a:ext>
            </a:extLst>
          </p:cNvPr>
          <p:cNvSpPr/>
          <p:nvPr/>
        </p:nvSpPr>
        <p:spPr>
          <a:xfrm>
            <a:off x="1962615" y="5258021"/>
            <a:ext cx="55421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Routinely recommended childhood vaccinations.</a:t>
            </a:r>
          </a:p>
        </p:txBody>
      </p:sp>
    </p:spTree>
    <p:extLst>
      <p:ext uri="{BB962C8B-B14F-4D97-AF65-F5344CB8AC3E}">
        <p14:creationId xmlns:p14="http://schemas.microsoft.com/office/powerpoint/2010/main" val="25493761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Measles, Mumps, Rubella (MMR)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Measles </a:t>
            </a:r>
            <a:r>
              <a:rPr lang="en-US" dirty="0"/>
              <a:t>= a very contagious viral infection that can cause serious complications, especially in children who are vitamin A deficient.</a:t>
            </a:r>
          </a:p>
          <a:p>
            <a:pPr lvl="1"/>
            <a:r>
              <a:rPr lang="en-US" dirty="0"/>
              <a:t>The number of measles deaths worldwide per year decreased from an estimated 650,000 in 2000 to 135,000 in 2015, an 80% decrease in just 15 years.</a:t>
            </a:r>
          </a:p>
          <a:p>
            <a:pPr lvl="1"/>
            <a:r>
              <a:rPr lang="en-US" dirty="0"/>
              <a:t>The percentage of infants receiving at least one dose of a measles-containing vaccine (MCV) increased from 72% to 85% during those 15 years.</a:t>
            </a:r>
          </a:p>
          <a:p>
            <a:r>
              <a:rPr lang="en-US" b="1" dirty="0"/>
              <a:t>Mumps</a:t>
            </a:r>
            <a:r>
              <a:rPr lang="en-US" dirty="0"/>
              <a:t> causes swollen cheeks and may lead to male infertility.</a:t>
            </a:r>
          </a:p>
          <a:p>
            <a:r>
              <a:rPr lang="en-US" b="1" dirty="0"/>
              <a:t>Rubella</a:t>
            </a:r>
            <a:r>
              <a:rPr lang="en-US" dirty="0"/>
              <a:t> can cause congenital defects if pregnant women contract it.</a:t>
            </a:r>
          </a:p>
        </p:txBody>
      </p:sp>
    </p:spTree>
    <p:extLst>
      <p:ext uri="{BB962C8B-B14F-4D97-AF65-F5344CB8AC3E}">
        <p14:creationId xmlns:p14="http://schemas.microsoft.com/office/powerpoint/2010/main" val="20347530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9-15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C2CE66-58DA-3B4B-A031-72FDD7A8E8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215" y="1511320"/>
            <a:ext cx="4521200" cy="36195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5DA4F0-68BA-2542-94FD-D9F11FB9A5B4}"/>
              </a:ext>
            </a:extLst>
          </p:cNvPr>
          <p:cNvSpPr/>
          <p:nvPr/>
        </p:nvSpPr>
        <p:spPr>
          <a:xfrm>
            <a:off x="2297151" y="5208731"/>
            <a:ext cx="49065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measles mortality rate per 1000 live births in children ages 0 to 59 months decreased as the infant vaccine coverage increased.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C8C5F9-0A2F-0844-9FEC-B206920F1FEE}"/>
              </a:ext>
            </a:extLst>
          </p:cNvPr>
          <p:cNvSpPr txBox="1"/>
          <p:nvPr/>
        </p:nvSpPr>
        <p:spPr>
          <a:xfrm rot="5400000">
            <a:off x="5323660" y="3069181"/>
            <a:ext cx="376904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Department of Evidence, Information and Research (WHO) and Maternal Child Epidemiology Estimation (MCEE) group. WHO-MCEE estimates for child causes of death 2000–2015. Geneva: WHO; 2016. </a:t>
            </a:r>
          </a:p>
        </p:txBody>
      </p:sp>
    </p:spTree>
    <p:extLst>
      <p:ext uri="{BB962C8B-B14F-4D97-AF65-F5344CB8AC3E}">
        <p14:creationId xmlns:p14="http://schemas.microsoft.com/office/powerpoint/2010/main" val="19258023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9-16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7854A0-0A86-E14D-A5F7-10582B306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605" y="1745494"/>
            <a:ext cx="3451712" cy="2703841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C94151-8981-D243-B570-2B9F8807E874}"/>
              </a:ext>
            </a:extLst>
          </p:cNvPr>
          <p:cNvSpPr/>
          <p:nvPr/>
        </p:nvSpPr>
        <p:spPr>
          <a:xfrm>
            <a:off x="2497873" y="4539657"/>
            <a:ext cx="43266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Percentage of infants receiving at least one dose of a measles-containing vaccine (MCV) in 2015.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809294-D09B-DE44-97A3-A14A44CD0A68}"/>
              </a:ext>
            </a:extLst>
          </p:cNvPr>
          <p:cNvSpPr txBox="1"/>
          <p:nvPr/>
        </p:nvSpPr>
        <p:spPr>
          <a:xfrm rot="5400000">
            <a:off x="5263375" y="2692383"/>
            <a:ext cx="2430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State of the world’s children 2016. New York: UNICEF; 2016.</a:t>
            </a:r>
          </a:p>
        </p:txBody>
      </p:sp>
    </p:spTree>
    <p:extLst>
      <p:ext uri="{BB962C8B-B14F-4D97-AF65-F5344CB8AC3E}">
        <p14:creationId xmlns:p14="http://schemas.microsoft.com/office/powerpoint/2010/main" val="37232021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Diphtheria, Tetanus, Pertussis (DTP)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Diphtheria</a:t>
            </a:r>
            <a:r>
              <a:rPr lang="en-US" dirty="0"/>
              <a:t> causes inflammation of the airway that can become a fatal airway obstruction.</a:t>
            </a:r>
          </a:p>
          <a:p>
            <a:r>
              <a:rPr lang="en-US" b="1" dirty="0"/>
              <a:t>Tetanus</a:t>
            </a:r>
            <a:r>
              <a:rPr lang="en-US" dirty="0"/>
              <a:t> causes painful muscle spasms throughout the body.</a:t>
            </a:r>
          </a:p>
          <a:p>
            <a:r>
              <a:rPr lang="en-US" b="1" dirty="0"/>
              <a:t>Pertussis</a:t>
            </a:r>
            <a:r>
              <a:rPr lang="en-US" dirty="0"/>
              <a:t>, also known as whooping cough, causes violent fits of coughing and can be fatal in infants.</a:t>
            </a:r>
          </a:p>
        </p:txBody>
      </p:sp>
    </p:spTree>
    <p:extLst>
      <p:ext uri="{BB962C8B-B14F-4D97-AF65-F5344CB8AC3E}">
        <p14:creationId xmlns:p14="http://schemas.microsoft.com/office/powerpoint/2010/main" val="28147688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9-17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A42AEA-5D17-E547-B8E4-B34278BFB6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050" y="1617100"/>
            <a:ext cx="3401075" cy="332288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EC3BC7-4E65-0440-84E0-4F4AE1432D17}"/>
              </a:ext>
            </a:extLst>
          </p:cNvPr>
          <p:cNvSpPr/>
          <p:nvPr/>
        </p:nvSpPr>
        <p:spPr>
          <a:xfrm>
            <a:off x="2598234" y="5012693"/>
            <a:ext cx="42151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Percentage of infants receiving a diphtheria, tetanus, and pertussis (DTP) vaccine in 2015.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344339-27DF-4B4B-A072-61DEEF577FBC}"/>
              </a:ext>
            </a:extLst>
          </p:cNvPr>
          <p:cNvSpPr txBox="1"/>
          <p:nvPr/>
        </p:nvSpPr>
        <p:spPr>
          <a:xfrm rot="5400000">
            <a:off x="5330282" y="2580870"/>
            <a:ext cx="2430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State of the world’s children 2016. New York: UNICEF; 2016.</a:t>
            </a:r>
          </a:p>
        </p:txBody>
      </p:sp>
    </p:spTree>
    <p:extLst>
      <p:ext uri="{BB962C8B-B14F-4D97-AF65-F5344CB8AC3E}">
        <p14:creationId xmlns:p14="http://schemas.microsoft.com/office/powerpoint/2010/main" val="25141102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Vaccines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Influenza, Hib, and pneumococcus vaccines protect against respiratory infections.</a:t>
            </a:r>
          </a:p>
          <a:p>
            <a:r>
              <a:rPr lang="en-US" dirty="0"/>
              <a:t>Rotavirus vaccines protect against a type of severe gastroenteritis.</a:t>
            </a:r>
          </a:p>
          <a:p>
            <a:pPr lvl="1"/>
            <a:r>
              <a:rPr lang="en-US" dirty="0"/>
              <a:t>Many countries cannot afford to include these vaccines in their childhood vaccination schedules.</a:t>
            </a:r>
          </a:p>
          <a:p>
            <a:r>
              <a:rPr lang="en-US" dirty="0"/>
              <a:t>Polio is a viral infection that causes paralysis in a small percentage of the people who contract it.</a:t>
            </a:r>
          </a:p>
          <a:p>
            <a:pPr lvl="1"/>
            <a:r>
              <a:rPr lang="en-US" dirty="0"/>
              <a:t>A polio eradication campaign began decades ago.</a:t>
            </a:r>
          </a:p>
          <a:p>
            <a:r>
              <a:rPr lang="en-US" dirty="0"/>
              <a:t>Other available vaccines are recommended in some world regions and for some populations with high risk.</a:t>
            </a:r>
          </a:p>
        </p:txBody>
      </p:sp>
    </p:spTree>
    <p:extLst>
      <p:ext uri="{BB962C8B-B14F-4D97-AF65-F5344CB8AC3E}">
        <p14:creationId xmlns:p14="http://schemas.microsoft.com/office/powerpoint/2010/main" val="39806543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9-18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FA79FB-E585-3649-BD98-92772324A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762" y="1772754"/>
            <a:ext cx="4889500" cy="28067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FC2C57-7CB8-5D44-89D6-62E0A92A28CC}"/>
              </a:ext>
            </a:extLst>
          </p:cNvPr>
          <p:cNvSpPr/>
          <p:nvPr/>
        </p:nvSpPr>
        <p:spPr>
          <a:xfrm>
            <a:off x="2174488" y="4664102"/>
            <a:ext cx="49288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Percentage of infants receiving three doses of Hib (Haemophilus influenzae type B) vaccine, rotavirus vaccine, and three doses of pneumococcal conjugate vaccine (PCV) in 2015.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7FD1A7-EF7E-DD42-B8D6-D2948CD3E0B1}"/>
              </a:ext>
            </a:extLst>
          </p:cNvPr>
          <p:cNvSpPr txBox="1"/>
          <p:nvPr/>
        </p:nvSpPr>
        <p:spPr>
          <a:xfrm rot="5400000">
            <a:off x="6088565" y="2703534"/>
            <a:ext cx="2430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State of the world’s children 2016. New York: UNICEF; 2016.</a:t>
            </a:r>
          </a:p>
        </p:txBody>
      </p:sp>
    </p:spTree>
    <p:extLst>
      <p:ext uri="{BB962C8B-B14F-4D97-AF65-F5344CB8AC3E}">
        <p14:creationId xmlns:p14="http://schemas.microsoft.com/office/powerpoint/2010/main" val="8545201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9-19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9A26A2-06BA-4240-A643-5DF9F5607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412" y="1549265"/>
            <a:ext cx="4902200" cy="34544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5BA1CB-8889-2D47-9931-80ED11759BC5}"/>
              </a:ext>
            </a:extLst>
          </p:cNvPr>
          <p:cNvSpPr/>
          <p:nvPr/>
        </p:nvSpPr>
        <p:spPr>
          <a:xfrm>
            <a:off x="2683182" y="5151193"/>
            <a:ext cx="4022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Examples of other available vaccinations.</a:t>
            </a:r>
          </a:p>
        </p:txBody>
      </p:sp>
    </p:spTree>
    <p:extLst>
      <p:ext uri="{BB962C8B-B14F-4D97-AF65-F5344CB8AC3E}">
        <p14:creationId xmlns:p14="http://schemas.microsoft.com/office/powerpoint/2010/main" val="39338850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Vaccine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Significant progress is being made in increasing access to vaccinations in low- and middle-income countries through partnerships like Gavi, the Vaccine Alliance. </a:t>
            </a:r>
          </a:p>
          <a:p>
            <a:r>
              <a:rPr lang="en-US" dirty="0"/>
              <a:t>Further increases in vaccination coverage will require concurrent strengthening of health systems, disease surveillance coverage, laboratory testing capacity, health communications networks, and safety monitoring systems.</a:t>
            </a:r>
          </a:p>
        </p:txBody>
      </p:sp>
    </p:spTree>
    <p:extLst>
      <p:ext uri="{BB962C8B-B14F-4D97-AF65-F5344CB8AC3E}">
        <p14:creationId xmlns:p14="http://schemas.microsoft.com/office/powerpoint/2010/main" val="31987891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Viral Hepatitis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9.9</a:t>
            </a:r>
          </a:p>
        </p:txBody>
      </p:sp>
    </p:spTree>
    <p:extLst>
      <p:ext uri="{BB962C8B-B14F-4D97-AF65-F5344CB8AC3E}">
        <p14:creationId xmlns:p14="http://schemas.microsoft.com/office/powerpoint/2010/main" val="31399771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Viral Hepatitis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Several types of viral hepatitis caused by very different types of viruses can trigger inflammation of the liver.</a:t>
            </a:r>
          </a:p>
          <a:p>
            <a:r>
              <a:rPr lang="en-US" dirty="0"/>
              <a:t>About 1 million people each year die from acute or chronic viral hepatitis or the aftereffects of chronic infection, including HBV- and HCV-associated liver cancers.</a:t>
            </a:r>
          </a:p>
        </p:txBody>
      </p:sp>
    </p:spTree>
    <p:extLst>
      <p:ext uri="{BB962C8B-B14F-4D97-AF65-F5344CB8AC3E}">
        <p14:creationId xmlns:p14="http://schemas.microsoft.com/office/powerpoint/2010/main" val="11866572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9-20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4396B1-929B-C44C-AE61-8D8C1D6324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56852"/>
            <a:ext cx="8290063" cy="333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3C8900-2E42-D843-AC7A-28BDD97AB8B7}"/>
              </a:ext>
            </a:extLst>
          </p:cNvPr>
          <p:cNvSpPr/>
          <p:nvPr/>
        </p:nvSpPr>
        <p:spPr>
          <a:xfrm>
            <a:off x="3101517" y="4181037"/>
            <a:ext cx="2874057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Major types of viral hepatitis</a:t>
            </a:r>
          </a:p>
        </p:txBody>
      </p:sp>
    </p:spTree>
    <p:extLst>
      <p:ext uri="{BB962C8B-B14F-4D97-AF65-F5344CB8AC3E}">
        <p14:creationId xmlns:p14="http://schemas.microsoft.com/office/powerpoint/2010/main" val="9214664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9-21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91F6F9-B199-3D43-A47B-A5B395D196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602" y="1926856"/>
            <a:ext cx="3636275" cy="261168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6AC207-0400-3745-813D-2920BB4C9415}"/>
              </a:ext>
            </a:extLst>
          </p:cNvPr>
          <p:cNvSpPr/>
          <p:nvPr/>
        </p:nvSpPr>
        <p:spPr>
          <a:xfrm>
            <a:off x="2397512" y="466700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Percentage of infants receiving three doses of hepatitis B vaccine in 2015.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ADE0AF-CFF3-B948-B030-5CBBB5BAA4FB}"/>
              </a:ext>
            </a:extLst>
          </p:cNvPr>
          <p:cNvSpPr txBox="1"/>
          <p:nvPr/>
        </p:nvSpPr>
        <p:spPr>
          <a:xfrm rot="5400000">
            <a:off x="5419492" y="2870802"/>
            <a:ext cx="2430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Data from State of the world’s children 2016. New York: UNICEF; 2016.</a:t>
            </a:r>
          </a:p>
        </p:txBody>
      </p:sp>
    </p:spTree>
    <p:extLst>
      <p:ext uri="{BB962C8B-B14F-4D97-AF65-F5344CB8AC3E}">
        <p14:creationId xmlns:p14="http://schemas.microsoft.com/office/powerpoint/2010/main" val="39298673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Meningitis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9.10</a:t>
            </a:r>
          </a:p>
        </p:txBody>
      </p:sp>
    </p:spTree>
    <p:extLst>
      <p:ext uri="{BB962C8B-B14F-4D97-AF65-F5344CB8AC3E}">
        <p14:creationId xmlns:p14="http://schemas.microsoft.com/office/powerpoint/2010/main" val="7560245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Meningitis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Meningitis</a:t>
            </a:r>
            <a:r>
              <a:rPr lang="en-US" dirty="0"/>
              <a:t> = inflammation of the meninges, the membranes the cover the brain and spinal cord.</a:t>
            </a:r>
          </a:p>
          <a:p>
            <a:pPr lvl="1"/>
            <a:r>
              <a:rPr lang="en-US" dirty="0"/>
              <a:t>Viral infections are the most common cause of meningitis, but bacterial meningitis is of greater concern because it has a higher case fatality rate.</a:t>
            </a:r>
          </a:p>
          <a:p>
            <a:pPr lvl="1"/>
            <a:r>
              <a:rPr lang="en-US" dirty="0"/>
              <a:t>Three of the frequent causes are vaccine-preventable: pneumococcus, meningococcus, and Hib.</a:t>
            </a:r>
          </a:p>
          <a:p>
            <a:r>
              <a:rPr lang="en-US" b="1" dirty="0"/>
              <a:t>Meningococcus</a:t>
            </a:r>
            <a:r>
              <a:rPr lang="en-US" dirty="0"/>
              <a:t> = the disease caused by infection with the bacterium </a:t>
            </a:r>
            <a:r>
              <a:rPr lang="en-US" i="1" dirty="0"/>
              <a:t>Neisseria meningitidis.</a:t>
            </a:r>
          </a:p>
          <a:p>
            <a:pPr lvl="1"/>
            <a:r>
              <a:rPr lang="en-US" dirty="0"/>
              <a:t>The “meningitis belt” extends across the northern countries of sub-Saharan Africa where large outbreaks of meningococcus have historically occurred every few years during the dry season.</a:t>
            </a:r>
          </a:p>
        </p:txBody>
      </p:sp>
    </p:spTree>
    <p:extLst>
      <p:ext uri="{BB962C8B-B14F-4D97-AF65-F5344CB8AC3E}">
        <p14:creationId xmlns:p14="http://schemas.microsoft.com/office/powerpoint/2010/main" val="3117774328"/>
      </p:ext>
    </p:extLst>
  </p:cSld>
  <p:clrMapOvr>
    <a:masterClrMapping/>
  </p:clrMapOvr>
</p:sld>
</file>

<file path=ppt/theme/theme1.xml><?xml version="1.0" encoding="utf-8"?>
<a:theme xmlns:a="http://schemas.openxmlformats.org/drawingml/2006/main" name="Jacobse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cobsen" id="{19DC219E-A133-488B-8893-68B5C0AD356C}" vid="{41B0F404-A2B7-496A-867F-2A0D706892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Jacobsen</Template>
  <TotalTime>741</TotalTime>
  <Words>4298</Words>
  <Application>Microsoft Macintosh PowerPoint</Application>
  <PresentationFormat>On-screen Show (4:3)</PresentationFormat>
  <Paragraphs>301</Paragraphs>
  <Slides>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9" baseType="lpstr">
      <vt:lpstr>Arial</vt:lpstr>
      <vt:lpstr>Calibri</vt:lpstr>
      <vt:lpstr>Times New Roman</vt:lpstr>
      <vt:lpstr>Jacobsen</vt:lpstr>
      <vt:lpstr>Chapter 9</vt:lpstr>
      <vt:lpstr>Infectious Diseases and Global Health</vt:lpstr>
      <vt:lpstr>Infectious Disease Burden</vt:lpstr>
      <vt:lpstr>Figure 9-1</vt:lpstr>
      <vt:lpstr>Figure 9-2</vt:lpstr>
      <vt:lpstr>Figure 9-3</vt:lpstr>
      <vt:lpstr>Figure 9-4</vt:lpstr>
      <vt:lpstr>Infectious Disease Threat</vt:lpstr>
      <vt:lpstr>Diarrheal Diseases</vt:lpstr>
      <vt:lpstr>Diarrheal Diseases</vt:lpstr>
      <vt:lpstr>Diarrhea in Children</vt:lpstr>
      <vt:lpstr>Diarrheal Disease Agents</vt:lpstr>
      <vt:lpstr>Viral Diseases</vt:lpstr>
      <vt:lpstr>Bacterial Diseases</vt:lpstr>
      <vt:lpstr>Bacterial Diseases (cont’d)</vt:lpstr>
      <vt:lpstr>Parasitic Diseases</vt:lpstr>
      <vt:lpstr>Foodborne Diseases That Are Not Diarrheal</vt:lpstr>
      <vt:lpstr>Diarrhea Interventions</vt:lpstr>
      <vt:lpstr>Fecal-Oral Transmission</vt:lpstr>
      <vt:lpstr>Child Diarrhea Prevention</vt:lpstr>
      <vt:lpstr>Diarrhea Treatment</vt:lpstr>
      <vt:lpstr>Diarrhea Mortality Interventions</vt:lpstr>
      <vt:lpstr>Global Action Plan</vt:lpstr>
      <vt:lpstr>Figure 9-5</vt:lpstr>
      <vt:lpstr>Figure 9-6</vt:lpstr>
      <vt:lpstr>Figure 9-7</vt:lpstr>
      <vt:lpstr>Food Safety</vt:lpstr>
      <vt:lpstr>Pneumonia</vt:lpstr>
      <vt:lpstr>Pneumonia</vt:lpstr>
      <vt:lpstr>Figure 9-8</vt:lpstr>
      <vt:lpstr>Pneumonia Epidemiology</vt:lpstr>
      <vt:lpstr>Figure 9-9</vt:lpstr>
      <vt:lpstr>Figure 9-10</vt:lpstr>
      <vt:lpstr>Figure 9-11</vt:lpstr>
      <vt:lpstr>Common Causes of Pneumonia</vt:lpstr>
      <vt:lpstr>Figure 9-12</vt:lpstr>
      <vt:lpstr>Pneumonia Treatment</vt:lpstr>
      <vt:lpstr>Figure 9-13</vt:lpstr>
      <vt:lpstr>Other Respiratory Infections</vt:lpstr>
      <vt:lpstr>Other Respiratory Diseases</vt:lpstr>
      <vt:lpstr>Transmission</vt:lpstr>
      <vt:lpstr>Transmission (cont’d)</vt:lpstr>
      <vt:lpstr>Prevention</vt:lpstr>
      <vt:lpstr>Influenza</vt:lpstr>
      <vt:lpstr>Influenza</vt:lpstr>
      <vt:lpstr>Antigenic Change</vt:lpstr>
      <vt:lpstr>Vocabulary</vt:lpstr>
      <vt:lpstr>Emergence</vt:lpstr>
      <vt:lpstr>Diagnosis and Treatment</vt:lpstr>
      <vt:lpstr>Public Health Interventions</vt:lpstr>
      <vt:lpstr>Immunization</vt:lpstr>
      <vt:lpstr>Vaccination</vt:lpstr>
      <vt:lpstr>Immunity</vt:lpstr>
      <vt:lpstr>Types of Vaccines</vt:lpstr>
      <vt:lpstr>Vaccine Safety</vt:lpstr>
      <vt:lpstr>Vaccine Safety (cont’d)</vt:lpstr>
      <vt:lpstr>Herd Immunity</vt:lpstr>
      <vt:lpstr>Vaccine-Preventable Infections</vt:lpstr>
      <vt:lpstr>Routine Vaccinations</vt:lpstr>
      <vt:lpstr>Figure 9-14</vt:lpstr>
      <vt:lpstr>Measles, Mumps, Rubella (MMR)</vt:lpstr>
      <vt:lpstr>Figure 9-15</vt:lpstr>
      <vt:lpstr>Figure 9-16</vt:lpstr>
      <vt:lpstr>Diphtheria, Tetanus, Pertussis (DTP)</vt:lpstr>
      <vt:lpstr>Figure 9-17</vt:lpstr>
      <vt:lpstr>Other Vaccines</vt:lpstr>
      <vt:lpstr>Figure 9-18</vt:lpstr>
      <vt:lpstr>Figure 9-19</vt:lpstr>
      <vt:lpstr>Vaccine Access</vt:lpstr>
      <vt:lpstr>Viral Hepatitis</vt:lpstr>
      <vt:lpstr>Viral Hepatitis</vt:lpstr>
      <vt:lpstr>Figure 9-20</vt:lpstr>
      <vt:lpstr>Figure 9-21</vt:lpstr>
      <vt:lpstr>Meningitis</vt:lpstr>
      <vt:lpstr>Meningitis</vt:lpstr>
    </vt:vector>
  </TitlesOfParts>
  <Company>Microsoft</Company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Diarrheal, Respiratory, and Other Common Infections</dc:title>
  <dc:creator>Kathryn H. Jacobsen</dc:creator>
  <cp:lastModifiedBy>Thakur, Niyati, S</cp:lastModifiedBy>
  <cp:revision>43</cp:revision>
  <dcterms:created xsi:type="dcterms:W3CDTF">2017-05-18T19:15:01Z</dcterms:created>
  <dcterms:modified xsi:type="dcterms:W3CDTF">2018-10-28T11:40:34Z</dcterms:modified>
</cp:coreProperties>
</file>